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15" r:id="rId3"/>
    <p:sldId id="310" r:id="rId4"/>
    <p:sldId id="311" r:id="rId5"/>
    <p:sldId id="312" r:id="rId6"/>
    <p:sldId id="313" r:id="rId7"/>
    <p:sldId id="314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3" r:id="rId24"/>
    <p:sldId id="272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316" r:id="rId47"/>
    <p:sldId id="295" r:id="rId48"/>
    <p:sldId id="296" r:id="rId49"/>
    <p:sldId id="297" r:id="rId50"/>
    <p:sldId id="298" r:id="rId51"/>
    <p:sldId id="299" r:id="rId52"/>
    <p:sldId id="317" r:id="rId53"/>
    <p:sldId id="318" r:id="rId54"/>
    <p:sldId id="319" r:id="rId55"/>
    <p:sldId id="320" r:id="rId56"/>
    <p:sldId id="321" r:id="rId57"/>
    <p:sldId id="322" r:id="rId58"/>
    <p:sldId id="323" r:id="rId59"/>
    <p:sldId id="324" r:id="rId60"/>
    <p:sldId id="325" r:id="rId61"/>
    <p:sldId id="326" r:id="rId62"/>
    <p:sldId id="327" r:id="rId63"/>
    <p:sldId id="328" r:id="rId64"/>
    <p:sldId id="329" r:id="rId65"/>
    <p:sldId id="330" r:id="rId66"/>
    <p:sldId id="300" r:id="rId67"/>
    <p:sldId id="301" r:id="rId68"/>
    <p:sldId id="302" r:id="rId69"/>
    <p:sldId id="365" r:id="rId70"/>
    <p:sldId id="366" r:id="rId71"/>
    <p:sldId id="367" r:id="rId72"/>
    <p:sldId id="368" r:id="rId73"/>
    <p:sldId id="369" r:id="rId74"/>
    <p:sldId id="370" r:id="rId75"/>
    <p:sldId id="377" r:id="rId76"/>
    <p:sldId id="371" r:id="rId77"/>
    <p:sldId id="378" r:id="rId78"/>
    <p:sldId id="379" r:id="rId79"/>
    <p:sldId id="380" r:id="rId80"/>
    <p:sldId id="381" r:id="rId81"/>
    <p:sldId id="382" r:id="rId82"/>
    <p:sldId id="383" r:id="rId83"/>
    <p:sldId id="384" r:id="rId84"/>
    <p:sldId id="385" r:id="rId85"/>
    <p:sldId id="386" r:id="rId86"/>
    <p:sldId id="387" r:id="rId87"/>
    <p:sldId id="388" r:id="rId88"/>
    <p:sldId id="389" r:id="rId89"/>
    <p:sldId id="390" r:id="rId90"/>
    <p:sldId id="303" r:id="rId91"/>
    <p:sldId id="304" r:id="rId92"/>
    <p:sldId id="305" r:id="rId93"/>
    <p:sldId id="306" r:id="rId94"/>
    <p:sldId id="307" r:id="rId95"/>
    <p:sldId id="308" r:id="rId96"/>
    <p:sldId id="309" r:id="rId97"/>
    <p:sldId id="331" r:id="rId98"/>
    <p:sldId id="332" r:id="rId99"/>
    <p:sldId id="333" r:id="rId100"/>
    <p:sldId id="337" r:id="rId101"/>
    <p:sldId id="338" r:id="rId102"/>
    <p:sldId id="339" r:id="rId103"/>
    <p:sldId id="340" r:id="rId104"/>
    <p:sldId id="341" r:id="rId105"/>
    <p:sldId id="342" r:id="rId106"/>
    <p:sldId id="343" r:id="rId107"/>
    <p:sldId id="344" r:id="rId108"/>
    <p:sldId id="345" r:id="rId109"/>
    <p:sldId id="346" r:id="rId110"/>
    <p:sldId id="347" r:id="rId111"/>
    <p:sldId id="349" r:id="rId112"/>
    <p:sldId id="348" r:id="rId113"/>
    <p:sldId id="334" r:id="rId114"/>
    <p:sldId id="335" r:id="rId115"/>
    <p:sldId id="336" r:id="rId116"/>
    <p:sldId id="350" r:id="rId117"/>
    <p:sldId id="351" r:id="rId118"/>
    <p:sldId id="352" r:id="rId119"/>
    <p:sldId id="353" r:id="rId120"/>
    <p:sldId id="354" r:id="rId121"/>
    <p:sldId id="355" r:id="rId122"/>
    <p:sldId id="356" r:id="rId123"/>
    <p:sldId id="357" r:id="rId124"/>
    <p:sldId id="358" r:id="rId125"/>
    <p:sldId id="359" r:id="rId126"/>
    <p:sldId id="360" r:id="rId127"/>
    <p:sldId id="361" r:id="rId128"/>
    <p:sldId id="362" r:id="rId129"/>
    <p:sldId id="363" r:id="rId130"/>
    <p:sldId id="364" r:id="rId131"/>
    <p:sldId id="372" r:id="rId132"/>
    <p:sldId id="373" r:id="rId133"/>
    <p:sldId id="374" r:id="rId134"/>
    <p:sldId id="375" r:id="rId135"/>
    <p:sldId id="376" r:id="rId1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2" d="100"/>
          <a:sy n="62" d="100"/>
        </p:scale>
        <p:origin x="828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viewProps" Target="viewProp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theme" Target="theme/theme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2F828-7C22-EF73-A118-992CD04AD9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C76A63-5845-D780-68EB-4CE989B1D7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E253E2-9E94-13B4-2849-D79411D04C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22A464-EDE1-4D86-A28A-E195D1D0070B}" type="datetimeFigureOut">
              <a:rPr lang="en-IN" smtClean="0"/>
              <a:t>24-11-2022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3F9FF8-CE0C-3E50-3A83-3C3C4453CE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51A319-91D5-1D8C-D9D1-89A13CDB23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2D08C-089A-4305-908E-9BB8DFE6311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712069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29D8EE-7D66-3CDB-4365-CB7C3DF2E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2406CA7-45B1-7A17-97DE-9F837968BC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9F2C40-5E1F-DE10-207C-85E057DA15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22A464-EDE1-4D86-A28A-E195D1D0070B}" type="datetimeFigureOut">
              <a:rPr lang="en-IN" smtClean="0"/>
              <a:t>24-11-2022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A6F60E-2D1E-23AA-0A20-747B3D6D04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1E90AA-ECD0-7035-69F3-CC5D47F7A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2D08C-089A-4305-908E-9BB8DFE6311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621140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028F251-C771-11F2-1A4C-599BCFAF431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C02FEF-0102-EF79-A79E-F8476160F3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38132D-8318-8D55-CEAF-1C80EBF53E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22A464-EDE1-4D86-A28A-E195D1D0070B}" type="datetimeFigureOut">
              <a:rPr lang="en-IN" smtClean="0"/>
              <a:t>24-11-2022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3DD8DD-9831-A908-F02B-86ECB0B82B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A8A4E8-352E-AAC5-69DA-A4179CD20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2D08C-089A-4305-908E-9BB8DFE6311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960855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3D6D21-2031-F4A3-DF61-5032C7CA1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D68BAE-61D3-6FB6-B3CC-29CE74D7F8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F5A0F1-43A1-4150-D108-60928CED52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22A464-EDE1-4D86-A28A-E195D1D0070B}" type="datetimeFigureOut">
              <a:rPr lang="en-IN" smtClean="0"/>
              <a:t>24-11-2022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F39859-44EB-63E2-71CA-76DBCD5812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48D4D3-F667-F87A-3A56-B1E69C9C7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2D08C-089A-4305-908E-9BB8DFE6311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147202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40BE08-810C-8051-1A7E-0F1CC1CBA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FAB636-9737-7CFC-48B8-5016BEA770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643EE5-7FC2-2CF2-D525-21263E14B0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22A464-EDE1-4D86-A28A-E195D1D0070B}" type="datetimeFigureOut">
              <a:rPr lang="en-IN" smtClean="0"/>
              <a:t>24-11-2022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8D6FC5-B954-BBC1-7C4E-AAA13D035F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094D11-A8C8-A147-53ED-740F707344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2D08C-089A-4305-908E-9BB8DFE6311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436254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3ACDC9-7DA6-FBEB-DC28-4C472ECB3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DADB5E-9140-E7C9-F7CF-7CEE94289B2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B057BF-FF6A-2C3C-B33E-BEF1498E91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80CD36-8D87-E20E-B10E-5D8E60C6A4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22A464-EDE1-4D86-A28A-E195D1D0070B}" type="datetimeFigureOut">
              <a:rPr lang="en-IN" smtClean="0"/>
              <a:t>24-11-2022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88ADD1-EFB7-50F8-77D1-F0F5107F68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7B3D07-7882-B0C8-C1CD-DD496B3AB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2D08C-089A-4305-908E-9BB8DFE6311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314875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D76E5D-F635-4801-4B4C-5F44D1294B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56E2EA-3DC7-13BD-A470-5738581DA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D31E1F-8962-6A6A-3AE9-29243B6254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95E8930-403E-2F8F-A39B-1063C99F9C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80D6970-B00A-F59F-1CC8-8F203631D80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94CD69A-0423-9C84-7ED5-60ED89D828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22A464-EDE1-4D86-A28A-E195D1D0070B}" type="datetimeFigureOut">
              <a:rPr lang="en-IN" smtClean="0"/>
              <a:t>24-11-2022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9F9403D-5F72-177E-3CD9-226CA417A6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B587B02-6932-7F2D-5562-E956D35AD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2D08C-089A-4305-908E-9BB8DFE6311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720483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C5020D-19E9-9EAC-49B1-56D7A285D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F9BDBEB-F7B5-1230-BA02-FC1A461AD1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22A464-EDE1-4D86-A28A-E195D1D0070B}" type="datetimeFigureOut">
              <a:rPr lang="en-IN" smtClean="0"/>
              <a:t>24-11-2022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514A19-E36E-15D4-7A1C-BB14C34917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4C24EA-24F8-2585-985B-B5F4C6ECC6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2D08C-089A-4305-908E-9BB8DFE6311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924064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65A65AE-BC92-4F25-511B-88DED1902D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22A464-EDE1-4D86-A28A-E195D1D0070B}" type="datetimeFigureOut">
              <a:rPr lang="en-IN" smtClean="0"/>
              <a:t>24-11-2022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8ACE814-8CC7-BB73-04DE-F2B7BC7BD9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B01C5A-8079-0D72-F56C-AAD45CAA8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2D08C-089A-4305-908E-9BB8DFE6311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481071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74650-1685-47D0-B105-7FA193A95D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532952-4EA3-4799-130F-EDAE1C7289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E5E3D1-BA90-0F62-1907-4822B55416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A44921-4578-84FB-D53C-9E46A5B86A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22A464-EDE1-4D86-A28A-E195D1D0070B}" type="datetimeFigureOut">
              <a:rPr lang="en-IN" smtClean="0"/>
              <a:t>24-11-2022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6D7FC1-4C70-D621-0329-434159FAEC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4B2771-76A4-8D0B-1850-2956A6D16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2D08C-089A-4305-908E-9BB8DFE6311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060698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01735-D105-A362-676A-FD4C4BD25A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CE3A5F5-9D77-6210-A59D-87AE47F0C87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80BDB6-3478-F844-318F-D7EF3D710B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F1BB4C-4C94-0374-2416-428AADDD00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22A464-EDE1-4D86-A28A-E195D1D0070B}" type="datetimeFigureOut">
              <a:rPr lang="en-IN" smtClean="0"/>
              <a:t>24-11-2022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1022D5-AFEF-AD33-CCAF-8907E57C05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5F81C4-3D59-39C9-2A87-8B0E4FA86D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2D08C-089A-4305-908E-9BB8DFE6311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016442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0291DBB-D5B0-ADB5-29F1-5C9718CA70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37C707-D85A-71B5-FA55-2CF75D3D15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4A6B11-EFEB-349E-B169-A15E8B74C8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22A464-EDE1-4D86-A28A-E195D1D0070B}" type="datetimeFigureOut">
              <a:rPr lang="en-IN" smtClean="0"/>
              <a:t>24-11-2022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E6016E-FDDB-3D84-A6DC-BF5EC7D9F3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DA68DD-2863-9BBE-2FD6-2E407C7030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A2D08C-089A-4305-908E-9BB8DFE6311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778060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7" Type="http://schemas.openxmlformats.org/officeDocument/2006/relationships/image" Target="../media/image82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freesvg.org/user-avatar-vector-graphics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freesvg.org/user-avatar-vector-graphics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g"/><Relationship Id="rId3" Type="http://schemas.openxmlformats.org/officeDocument/2006/relationships/hyperlink" Target="https://freesvg.org/female-pc-user" TargetMode="External"/><Relationship Id="rId7" Type="http://schemas.openxmlformats.org/officeDocument/2006/relationships/hyperlink" Target="https://www.navigaweb.net/2019/07/migliori-app-per-generare-otp-per.html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jpg"/><Relationship Id="rId5" Type="http://schemas.openxmlformats.org/officeDocument/2006/relationships/hyperlink" Target="https://askleo.com/how-do-i-find-out-whos-trying-to-change-my-password/" TargetMode="External"/><Relationship Id="rId4" Type="http://schemas.openxmlformats.org/officeDocument/2006/relationships/image" Target="../media/image26.jpg"/><Relationship Id="rId9" Type="http://schemas.openxmlformats.org/officeDocument/2006/relationships/hyperlink" Target="https://pixabay.com/illustrations/login-computer-laptop-log-on-3187888/" TargetMode="Externa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hyperlink" Target="https://aws.amazon.com/cli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hyperlink" Target="https://linuxhint.com/transfer-files-ec2-instance/" TargetMode="Externa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305D4-373A-D80C-C118-0DFA426C830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Amazon Web Services (AWS)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82FA99-152C-0D5C-2D5A-6A60A33011D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dirty="0"/>
              <a:t>Atul Kahate</a:t>
            </a:r>
          </a:p>
        </p:txBody>
      </p:sp>
    </p:spTree>
    <p:extLst>
      <p:ext uri="{BB962C8B-B14F-4D97-AF65-F5344CB8AC3E}">
        <p14:creationId xmlns:p14="http://schemas.microsoft.com/office/powerpoint/2010/main" val="15721405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D8B475-1975-3BD5-7D9A-2E9B0B221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Identity and Access Management (IAM)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F0EE87-BE0D-04D2-C6C3-052163B325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16116271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5D815-BE45-60C1-BD00-82FD07FA11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Load Balancing Hands-on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AF9779-6D5D-F541-3E8F-2A516E1525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Launch an instance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4B786C-B480-A977-A273-1331A9B2BD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6592" y="1379440"/>
            <a:ext cx="5537485" cy="8255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5C4D26B-539F-8089-2437-64FD348EEA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6332" y="2337350"/>
            <a:ext cx="946199" cy="19559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100E957-A4AE-40AA-D622-0043875B6E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3892" y="2006543"/>
            <a:ext cx="5550185" cy="84459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25BE898-A410-965F-DEE9-8E74BEB710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00663" y="2712860"/>
            <a:ext cx="7429882" cy="180349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7047CE8-C487-1264-FEF8-B2643CA058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246" y="4574365"/>
            <a:ext cx="5626389" cy="217816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0E7AF00-246A-457F-AA6E-261E642755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97366" y="4516353"/>
            <a:ext cx="6559996" cy="2741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01449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9E36FC-7640-BDE9-B9CB-F13061CF5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Launch another Instance and test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4AC7C2-92BF-867A-1DBE-AC923E40D0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Same characteristics as the first one, the subnet should be us-east-1b</a:t>
            </a:r>
          </a:p>
          <a:p>
            <a:r>
              <a:rPr lang="en-IN" dirty="0"/>
              <a:t>Check both in the browser </a:t>
            </a:r>
          </a:p>
        </p:txBody>
      </p:sp>
    </p:spTree>
    <p:extLst>
      <p:ext uri="{BB962C8B-B14F-4D97-AF65-F5344CB8AC3E}">
        <p14:creationId xmlns:p14="http://schemas.microsoft.com/office/powerpoint/2010/main" val="3536038954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9E36FC-7640-BDE9-B9CB-F13061CF5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ALB Creation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4AC7C2-92BF-867A-1DBE-AC923E40D0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Select Load Balancers from the Load Balancing option on the left</a:t>
            </a:r>
          </a:p>
          <a:p>
            <a:endParaRPr lang="en-IN" dirty="0"/>
          </a:p>
          <a:p>
            <a:r>
              <a:rPr lang="en-IN" dirty="0"/>
              <a:t>Click Create button for Application Load Balancer</a:t>
            </a:r>
          </a:p>
          <a:p>
            <a:r>
              <a:rPr lang="en-IN" dirty="0"/>
              <a:t>Under Mappings: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C1F990-08E7-2AB2-D6C9-D16D5B5D05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4461" y="1690688"/>
            <a:ext cx="1498677" cy="6286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91B5A13-7022-CD32-6A1E-5103300604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1331" y="2337350"/>
            <a:ext cx="1619333" cy="52707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49E2009-BBD9-24AF-49CF-331491EB3A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52166" y="2524100"/>
            <a:ext cx="2025754" cy="98430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EB44D21-B754-28DD-694E-4C0A396B6D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90136" y="3277455"/>
            <a:ext cx="3535338" cy="3151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27222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211AFD-4D3E-2EAE-A081-864E45790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Security Groups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6DE44E-4F85-0D46-686C-C92E347661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05077"/>
            <a:ext cx="10515600" cy="4351338"/>
          </a:xfrm>
        </p:spPr>
        <p:txBody>
          <a:bodyPr/>
          <a:lstStyle/>
          <a:p>
            <a:r>
              <a:rPr lang="en-IN" dirty="0"/>
              <a:t>Click on Create new security group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Come back to Load Balancers and </a:t>
            </a:r>
          </a:p>
          <a:p>
            <a:pPr marL="0" indent="0">
              <a:buNone/>
            </a:pPr>
            <a:r>
              <a:rPr lang="en-IN" dirty="0"/>
              <a:t>           select the new SG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4D5777-9B7A-896F-9015-C0312C31B5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0966" y="938216"/>
            <a:ext cx="2209914" cy="16193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965FF91-271D-B8C6-D76A-14228E033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7456" y="2240608"/>
            <a:ext cx="6083613" cy="224801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08908F6-AB9A-376F-D5FB-E417F1040E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4985" y="3130640"/>
            <a:ext cx="1981302" cy="7366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91312B4-70FD-3C52-920C-A915CB2C6F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4558" y="4488624"/>
            <a:ext cx="5101435" cy="2087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295661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B00BD0-3097-7AAC-1BC1-24933DE56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Listeners and Routing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0A5603-C843-7A77-FC45-74A51A238D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Click on Create target group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Select other defaults and Next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0893C5-77EF-91FE-0A80-C7C93A4B2A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4068" y="2454018"/>
            <a:ext cx="9633445" cy="16828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C4A7C5F-752A-CA66-C64C-8FD2D0724E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2900" y="4098462"/>
            <a:ext cx="7836303" cy="1333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21449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B00BD0-3097-7AAC-1BC1-24933DE56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Listeners and Routing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0A5603-C843-7A77-FC45-74A51A238D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Select both instances and click Include as pending below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Select other defaults and Next</a:t>
            </a:r>
          </a:p>
          <a:p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0C332B0-9824-D11E-1EF1-28BE8950FD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5537" y="2256821"/>
            <a:ext cx="7206512" cy="3216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297214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B00BD0-3097-7AAC-1BC1-24933DE56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Listeners and Routing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0A5603-C843-7A77-FC45-74A51A238D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IN" dirty="0"/>
              <a:t>Scroll down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Click on Create target group button below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14F29C-D682-0DAA-C020-12D247C9F3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265" y="2432763"/>
            <a:ext cx="10097019" cy="3137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78638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AFBDC1-E056-A29B-C10E-D0111E596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Result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995D47-CC3F-0809-38AA-3D86BAAB00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FAAC92-CD38-2654-FCBB-7F9A896FC8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0528" y="2463750"/>
            <a:ext cx="8382431" cy="1930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713446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4D86DC-BA97-3297-CF0B-B210AA6495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Go back to ALB screen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E47AAF-7E27-0710-5D16-BFBB84CE3C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Select demo-</a:t>
            </a:r>
            <a:r>
              <a:rPr lang="en-IN" dirty="0" err="1"/>
              <a:t>tg</a:t>
            </a:r>
            <a:r>
              <a:rPr lang="en-IN" dirty="0"/>
              <a:t> in the dropdown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841287-4C5B-8312-5DA8-74FC888406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045" y="2542937"/>
            <a:ext cx="9703299" cy="3600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36415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E4AF55-B380-E5B4-AFDD-E4BE54A1D6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Create load balancer and come back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4DCC47-5114-AE68-8451-FFC08747BA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Test by using the DNS name link of the Load Balancer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Refresh: Two different instances are responding</a:t>
            </a:r>
          </a:p>
          <a:p>
            <a:endParaRPr lang="en-IN" dirty="0"/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952E05-D8F1-3424-43FD-479B16F8CA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338" y="2367954"/>
            <a:ext cx="7976010" cy="236867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CEA4112-9A9B-556A-4C96-6BF515F717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5556364"/>
            <a:ext cx="5510292" cy="8938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6F014C4-7F0F-96E4-E7B3-87D57790A9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1622" y="5556364"/>
            <a:ext cx="5328881" cy="755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5865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D8B475-1975-3BD5-7D9A-2E9B0B221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Users and Groups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71CBD0-383F-C046-EE74-99D7917485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When creating an AWS account, a </a:t>
            </a:r>
            <a:r>
              <a:rPr lang="en-IN" b="1" dirty="0"/>
              <a:t>root account</a:t>
            </a:r>
            <a:r>
              <a:rPr lang="en-IN" dirty="0"/>
              <a:t> is created</a:t>
            </a:r>
          </a:p>
          <a:p>
            <a:r>
              <a:rPr lang="en-IN" dirty="0"/>
              <a:t>This should not be used for normal operations or shared</a:t>
            </a:r>
          </a:p>
          <a:p>
            <a:r>
              <a:rPr lang="en-IN" dirty="0"/>
              <a:t>We should create </a:t>
            </a:r>
            <a:r>
              <a:rPr lang="en-IN" b="1" dirty="0"/>
              <a:t>users</a:t>
            </a:r>
            <a:r>
              <a:rPr lang="en-IN" dirty="0"/>
              <a:t> and group those users, as needed</a:t>
            </a:r>
          </a:p>
          <a:p>
            <a:r>
              <a:rPr lang="en-IN" b="1" dirty="0"/>
              <a:t>Groups </a:t>
            </a:r>
            <a:r>
              <a:rPr lang="en-IN" dirty="0"/>
              <a:t>can only contain other users, and not other groups</a:t>
            </a:r>
          </a:p>
          <a:p>
            <a:r>
              <a:rPr lang="en-IN" dirty="0"/>
              <a:t>A user can belong to no group or to multiple groups</a:t>
            </a:r>
          </a:p>
          <a:p>
            <a:r>
              <a:rPr lang="en-IN" dirty="0"/>
              <a:t>Example: Next slide</a:t>
            </a:r>
          </a:p>
        </p:txBody>
      </p:sp>
    </p:spTree>
    <p:extLst>
      <p:ext uri="{BB962C8B-B14F-4D97-AF65-F5344CB8AC3E}">
        <p14:creationId xmlns:p14="http://schemas.microsoft.com/office/powerpoint/2010/main" val="347267376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9CE1D-39EE-7D96-4F93-8D6ED5DF8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View Target Groups – Explains how Load Balancing is happening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B1C9FD-2E2B-77A0-6FED-A7071E0091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C32805-1A5E-A8B7-73CD-CBB1E3CB77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465" y="2020023"/>
            <a:ext cx="1676486" cy="10097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8FFE8EA-0EEE-8FD7-FAC0-0E0DDE1E18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4036" y="1896393"/>
            <a:ext cx="6667924" cy="25792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0BE160D-4D20-1746-4923-21799F0E89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8526" y="4437727"/>
            <a:ext cx="7459214" cy="2055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535412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D89D9-FF8E-BEAA-F8A9-54FC2394D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Stop one of the Instances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A3A2D2-6B8F-689E-62C3-20221E9578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IN" dirty="0"/>
              <a:t>Instances – Select – Stop</a:t>
            </a:r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Verify in Target groups - Targets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Now refresh browser – always the same response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A1323D-5872-EC32-B136-A0ABBA7B21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5849" y="1690688"/>
            <a:ext cx="4466102" cy="9638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0B273ED-EB45-5A07-1823-A224944B44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4413" y="3843455"/>
            <a:ext cx="8337979" cy="1657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984252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D89D9-FF8E-BEAA-F8A9-54FC2394D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Stop one of the Instances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A3A2D2-6B8F-689E-62C3-20221E9578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Restart the instance and refresh browser – again load balancing in action</a:t>
            </a:r>
          </a:p>
        </p:txBody>
      </p:sp>
    </p:spTree>
    <p:extLst>
      <p:ext uri="{BB962C8B-B14F-4D97-AF65-F5344CB8AC3E}">
        <p14:creationId xmlns:p14="http://schemas.microsoft.com/office/powerpoint/2010/main" val="1525622401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6DAE86-4FEB-70A0-F2FA-C9EBEA318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What is an Auto Scaling Group (ASG)?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A72115-4EF8-279B-BEB2-84BC433D76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228F5C-A8C6-3806-3E73-2737714C53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77357"/>
            <a:ext cx="10369455" cy="4512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122225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6DAE86-4FEB-70A0-F2FA-C9EBEA318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What is an Auto Scaling Group (ASG)?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A72115-4EF8-279B-BEB2-84BC433D76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228F5C-A8C6-3806-3E73-2737714C53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77357"/>
            <a:ext cx="10369455" cy="4512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976922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828280-44A5-848F-A813-D1371D05CD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Auto Scaling Group (ASG)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0C01D1-0961-D1A0-23EB-3BDB76DB0D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98E403-66DE-A043-3BF3-D3447917A8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34148"/>
            <a:ext cx="10202062" cy="4168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812012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C8458-E0CC-E537-909D-6C690A977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Auto Scaling Group (ASG) – Hands 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B6D2C8-4F8D-F9F6-BF68-8AC85F6CBB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First, terminate the two instances we had created earlier</a:t>
            </a:r>
          </a:p>
          <a:p>
            <a:r>
              <a:rPr lang="en-IN" dirty="0"/>
              <a:t>In the left menu, scroll till the bottom and select Auto Scaling Groups</a:t>
            </a:r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Give a name and click on </a:t>
            </a:r>
          </a:p>
          <a:p>
            <a:pPr marL="0" indent="0">
              <a:buNone/>
            </a:pPr>
            <a:r>
              <a:rPr lang="en-IN" dirty="0"/>
              <a:t>  Create a launch template</a:t>
            </a:r>
          </a:p>
          <a:p>
            <a:r>
              <a:rPr lang="en-IN" dirty="0"/>
              <a:t>We will then use the template</a:t>
            </a:r>
          </a:p>
          <a:p>
            <a:pPr marL="0" indent="0">
              <a:buNone/>
            </a:pPr>
            <a:r>
              <a:rPr lang="en-IN" dirty="0"/>
              <a:t>to launch instances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3F6801-683A-9FE6-A37E-2CF9466C16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3495" y="2876521"/>
            <a:ext cx="1949550" cy="11049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8D76EA4-B461-39E1-6E36-880221329D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4360" y="2876521"/>
            <a:ext cx="5626389" cy="3962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36390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8E967B-2FB5-426F-BE9B-C838DDBF9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Defining the Template –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E73EDA-F99C-8F5A-02A6-39A99A234A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For this, click the drop down</a:t>
            </a:r>
          </a:p>
          <a:p>
            <a:pPr marL="0" indent="0">
              <a:buNone/>
            </a:pPr>
            <a:r>
              <a:rPr lang="en-IN" dirty="0"/>
              <a:t>of AMI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BC09D9-1642-C75A-AD75-771E9E3D87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333" y="1931660"/>
            <a:ext cx="5499383" cy="9398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E4031CC-2199-5C6B-F21E-99B7D69E2B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7006" y="2981137"/>
            <a:ext cx="5376211" cy="3330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916513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8E967B-2FB5-426F-BE9B-C838DDBF9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Defining the Template –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E73EDA-F99C-8F5A-02A6-39A99A234A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2A8E7D-9C87-4ACF-A8F1-DDD86F8A72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749" y="1486388"/>
            <a:ext cx="7448933" cy="180984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F5ECB6A-6DDF-1719-8A69-4F68E89D73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749" y="3429000"/>
            <a:ext cx="7372729" cy="1714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492310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8E967B-2FB5-426F-BE9B-C838DDBF9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Defining the Template –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E73EDA-F99C-8F5A-02A6-39A99A234A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5A3D531-0AD3-61F6-B351-2B53D240DD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8254" y="1470827"/>
            <a:ext cx="7512436" cy="3505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8936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71E98621-5F1B-00A1-E1DC-58D20C1B02D2}"/>
              </a:ext>
            </a:extLst>
          </p:cNvPr>
          <p:cNvSpPr txBox="1"/>
          <p:nvPr/>
        </p:nvSpPr>
        <p:spPr>
          <a:xfrm>
            <a:off x="4941870" y="2465798"/>
            <a:ext cx="2517168" cy="286232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b="1" dirty="0"/>
              <a:t>Group: Operations</a:t>
            </a:r>
          </a:p>
          <a:p>
            <a:endParaRPr lang="en-IN" b="1" dirty="0"/>
          </a:p>
          <a:p>
            <a:endParaRPr lang="en-IN" b="1" dirty="0"/>
          </a:p>
          <a:p>
            <a:endParaRPr lang="en-IN" b="1" dirty="0"/>
          </a:p>
          <a:p>
            <a:endParaRPr lang="en-IN" b="1" dirty="0"/>
          </a:p>
          <a:p>
            <a:endParaRPr lang="en-IN" b="1" dirty="0"/>
          </a:p>
          <a:p>
            <a:endParaRPr lang="en-IN" b="1" dirty="0"/>
          </a:p>
          <a:p>
            <a:endParaRPr lang="en-IN" b="1" dirty="0"/>
          </a:p>
          <a:p>
            <a:endParaRPr lang="en-IN" b="1" dirty="0"/>
          </a:p>
          <a:p>
            <a:endParaRPr lang="en-IN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320078E-197E-5AE7-42D2-A0FA34C77A46}"/>
              </a:ext>
            </a:extLst>
          </p:cNvPr>
          <p:cNvSpPr txBox="1"/>
          <p:nvPr/>
        </p:nvSpPr>
        <p:spPr>
          <a:xfrm>
            <a:off x="1027416" y="2465798"/>
            <a:ext cx="3421294" cy="286232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b="1" dirty="0"/>
              <a:t>Group: Developers</a:t>
            </a:r>
          </a:p>
          <a:p>
            <a:endParaRPr lang="en-IN" b="1" dirty="0"/>
          </a:p>
          <a:p>
            <a:endParaRPr lang="en-IN" b="1" dirty="0"/>
          </a:p>
          <a:p>
            <a:endParaRPr lang="en-IN" b="1" dirty="0"/>
          </a:p>
          <a:p>
            <a:endParaRPr lang="en-IN" b="1" dirty="0"/>
          </a:p>
          <a:p>
            <a:endParaRPr lang="en-IN" b="1" dirty="0"/>
          </a:p>
          <a:p>
            <a:endParaRPr lang="en-IN" b="1" dirty="0"/>
          </a:p>
          <a:p>
            <a:endParaRPr lang="en-IN" b="1" dirty="0"/>
          </a:p>
          <a:p>
            <a:endParaRPr lang="en-IN" b="1" dirty="0"/>
          </a:p>
          <a:p>
            <a:endParaRPr lang="en-IN" b="1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D8B475-1975-3BD5-7D9A-2E9B0B221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Users and Groups –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71CBD0-383F-C046-EE74-99D7917485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4B69D8-F8F9-6F26-68FE-D875C6DB95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146425" y="3101084"/>
            <a:ext cx="1017143" cy="10171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D4A1881-7A5E-990F-0EF5-42E4263955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192678" y="3101084"/>
            <a:ext cx="1017143" cy="10171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6C24C55-0EFE-58A3-5F52-3727938967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220093" y="3101084"/>
            <a:ext cx="1017143" cy="101714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9DA01A3-7053-D7CE-8DF8-042874278E26}"/>
              </a:ext>
            </a:extLst>
          </p:cNvPr>
          <p:cNvSpPr txBox="1"/>
          <p:nvPr/>
        </p:nvSpPr>
        <p:spPr>
          <a:xfrm>
            <a:off x="1146425" y="4319990"/>
            <a:ext cx="9392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b="1" dirty="0"/>
              <a:t>Alice</a:t>
            </a:r>
            <a:endParaRPr lang="en-IN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3615C85-21F3-5FC8-13AB-DA34074FC7FA}"/>
              </a:ext>
            </a:extLst>
          </p:cNvPr>
          <p:cNvSpPr txBox="1"/>
          <p:nvPr/>
        </p:nvSpPr>
        <p:spPr>
          <a:xfrm>
            <a:off x="2182404" y="4319990"/>
            <a:ext cx="9392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b="1" dirty="0"/>
              <a:t>Bob</a:t>
            </a:r>
            <a:endParaRPr lang="en-IN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FD4136-507C-45C7-6E94-CB825725DFA4}"/>
              </a:ext>
            </a:extLst>
          </p:cNvPr>
          <p:cNvSpPr txBox="1"/>
          <p:nvPr/>
        </p:nvSpPr>
        <p:spPr>
          <a:xfrm>
            <a:off x="3259049" y="4319990"/>
            <a:ext cx="10171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b="1" dirty="0"/>
              <a:t>Charles</a:t>
            </a:r>
            <a:endParaRPr lang="en-IN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EE6BDA7-8371-2BF6-4AF1-80C9416D65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189517" y="3101084"/>
            <a:ext cx="1017143" cy="101714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4E3E354-7BEE-98E7-C86F-EA661309F0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235770" y="3101084"/>
            <a:ext cx="1017143" cy="101714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DECDD44-CE68-013D-8A4E-6BA29A34B76B}"/>
              </a:ext>
            </a:extLst>
          </p:cNvPr>
          <p:cNvSpPr txBox="1"/>
          <p:nvPr/>
        </p:nvSpPr>
        <p:spPr>
          <a:xfrm>
            <a:off x="5189517" y="4319990"/>
            <a:ext cx="9392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b="1" dirty="0"/>
              <a:t>David</a:t>
            </a:r>
            <a:endParaRPr lang="en-IN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7523A8B-AF83-947E-4015-2D9E2D51EA19}"/>
              </a:ext>
            </a:extLst>
          </p:cNvPr>
          <p:cNvSpPr txBox="1"/>
          <p:nvPr/>
        </p:nvSpPr>
        <p:spPr>
          <a:xfrm>
            <a:off x="6225496" y="4319990"/>
            <a:ext cx="10171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b="1" dirty="0"/>
              <a:t>Edward</a:t>
            </a:r>
            <a:endParaRPr lang="en-IN" b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7770B3D-63E8-5061-F28A-FFA457449F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341968" y="3109648"/>
            <a:ext cx="1017143" cy="101714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ECFA531-1C47-A766-824A-2153EE42595D}"/>
              </a:ext>
            </a:extLst>
          </p:cNvPr>
          <p:cNvSpPr txBox="1"/>
          <p:nvPr/>
        </p:nvSpPr>
        <p:spPr>
          <a:xfrm>
            <a:off x="8341968" y="4328554"/>
            <a:ext cx="9392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b="1" dirty="0"/>
              <a:t>Fred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1480014270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8E967B-2FB5-426F-BE9B-C838DDBF9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Defining the Template – 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E73EDA-F99C-8F5A-02A6-39A99A234A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4E721C-68D1-4FF8-BC01-44C558234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5528" y="1479450"/>
            <a:ext cx="5550185" cy="19495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32B6C96-1AEF-8407-8C53-4FD22B4B02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5309" y="3873513"/>
            <a:ext cx="1968601" cy="596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301422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61B660-82D2-5BC9-4617-41EBB817A4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Back to Auto Scaling Groups screen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379B88-828F-8DBC-D620-C534EBB285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78B7A7-02C1-2600-EC84-507A94A410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6954" y="1401518"/>
            <a:ext cx="5543835" cy="4775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781182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7DDD6-A14E-AC5A-00E1-06ED6F774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Availability Zones and subnets – Click one by one on the first three in the dropdown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A0CC31-9745-DF2E-2E2A-08943D78BD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91CC99-5180-8EF5-7BDB-1307692250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9864" y="2004488"/>
            <a:ext cx="5283472" cy="3054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203043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7DDD6-A14E-AC5A-00E1-06ED6F774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Load balancing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A0CC31-9745-DF2E-2E2A-08943D78BD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Select Attach to an existing load balancer -&gt; Choose from your load balancer target groups -&gt; From dropdown, select demo-</a:t>
            </a:r>
            <a:r>
              <a:rPr lang="en-IN" dirty="0" err="1"/>
              <a:t>tg</a:t>
            </a:r>
            <a:endParaRPr lang="en-IN" dirty="0"/>
          </a:p>
          <a:p>
            <a:endParaRPr lang="en-IN" dirty="0"/>
          </a:p>
          <a:p>
            <a:r>
              <a:rPr lang="en-IN" dirty="0"/>
              <a:t>Also select ELB check</a:t>
            </a:r>
          </a:p>
          <a:p>
            <a:pPr marL="0" indent="0">
              <a:buNone/>
            </a:pPr>
            <a:r>
              <a:rPr lang="en-IN" dirty="0"/>
              <a:t>box in Health checks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AA91114-3733-53F1-B99C-04B5A78807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8503" y="2613560"/>
            <a:ext cx="4923337" cy="4244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256879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7DDD6-A14E-AC5A-00E1-06ED6F774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Group size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A0CC31-9745-DF2E-2E2A-08943D78BD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Select Attach to an existing load balancer -&gt; Choose from your load balancer target groups -&gt; From dropdown, select demo-</a:t>
            </a:r>
            <a:r>
              <a:rPr lang="en-IN" dirty="0" err="1"/>
              <a:t>tg</a:t>
            </a:r>
            <a:endParaRPr lang="en-IN" dirty="0"/>
          </a:p>
          <a:p>
            <a:endParaRPr lang="en-IN" dirty="0"/>
          </a:p>
          <a:p>
            <a:r>
              <a:rPr lang="en-IN" dirty="0"/>
              <a:t>Remaining defaults, Next</a:t>
            </a:r>
          </a:p>
          <a:p>
            <a:endParaRPr lang="en-IN" dirty="0"/>
          </a:p>
          <a:p>
            <a:r>
              <a:rPr lang="en-IN" dirty="0"/>
              <a:t>Again Next</a:t>
            </a:r>
          </a:p>
          <a:p>
            <a:endParaRPr lang="en-IN" dirty="0"/>
          </a:p>
          <a:p>
            <a:r>
              <a:rPr lang="en-IN" dirty="0"/>
              <a:t>Create Auto Scaling group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C24D34-2CAA-A045-5ED5-A0450026AB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2137" y="2760487"/>
            <a:ext cx="5505733" cy="3416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930789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FA54F-0107-DE10-6BCA-C01F0AA0C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ASG created –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A8DCAA-24B8-6F39-6042-2EFAE1E16B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Select </a:t>
            </a:r>
            <a:r>
              <a:rPr lang="en-IN" dirty="0" err="1"/>
              <a:t>DemoASG</a:t>
            </a:r>
            <a:r>
              <a:rPr lang="en-IN" dirty="0"/>
              <a:t> and click on Instance management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D476161-48C2-6CC5-7F3B-B4C3910EDF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361" y="1443847"/>
            <a:ext cx="7357626" cy="20937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D46B01E-7B39-978B-A5E8-559E8002F5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108" y="4401475"/>
            <a:ext cx="6682637" cy="2359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625902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FA54F-0107-DE10-6BCA-C01F0AA0C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ASG created –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A8DCAA-24B8-6F39-6042-2EFAE1E16B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What has happened?</a:t>
            </a:r>
          </a:p>
          <a:p>
            <a:pPr lvl="1"/>
            <a:r>
              <a:rPr lang="en-IN" dirty="0"/>
              <a:t>Two instances were automatically created</a:t>
            </a:r>
          </a:p>
          <a:p>
            <a:pPr lvl="1"/>
            <a:r>
              <a:rPr lang="en-IN" dirty="0"/>
              <a:t>Verify in Instances</a:t>
            </a:r>
          </a:p>
          <a:p>
            <a:pPr lvl="1"/>
            <a:endParaRPr lang="en-IN" dirty="0"/>
          </a:p>
          <a:p>
            <a:pPr lvl="1"/>
            <a:endParaRPr lang="en-IN" dirty="0"/>
          </a:p>
          <a:p>
            <a:pPr lvl="1"/>
            <a:endParaRPr lang="en-IN" dirty="0"/>
          </a:p>
          <a:p>
            <a:pPr lvl="1"/>
            <a:endParaRPr lang="en-IN" dirty="0"/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1320BC-919B-A3C5-C7A7-623BE95C6E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1528" y="3299583"/>
            <a:ext cx="9474687" cy="1403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192818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FA54F-0107-DE10-6BCA-C01F0AA0C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ASG created –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A8DCAA-24B8-6F39-6042-2EFAE1E16B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Also verify in Target Groups (Refresh </a:t>
            </a:r>
            <a:r>
              <a:rPr lang="en-IN" i="1" dirty="0"/>
              <a:t>Targets</a:t>
            </a:r>
            <a:r>
              <a:rPr lang="en-IN" dirty="0"/>
              <a:t> if it is showing old information)</a:t>
            </a:r>
          </a:p>
          <a:p>
            <a:pPr lvl="1"/>
            <a:endParaRPr lang="en-IN" dirty="0"/>
          </a:p>
          <a:p>
            <a:pPr lvl="1"/>
            <a:endParaRPr lang="en-IN" dirty="0"/>
          </a:p>
          <a:p>
            <a:pPr lvl="1"/>
            <a:endParaRPr lang="en-IN" dirty="0"/>
          </a:p>
          <a:p>
            <a:pPr lvl="1"/>
            <a:endParaRPr lang="en-IN" dirty="0"/>
          </a:p>
          <a:p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6F3428-D0E9-2587-F049-AC9FEA0FED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0314" y="2787324"/>
            <a:ext cx="6784269" cy="3389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618898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4111B9-B288-AFFF-398B-08DA1E89F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Test: Go to Load Balancer and get the URL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8AA5D9-B8D6-4AB9-2369-87467A06F8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6DFC64-30F1-0FC0-460D-6AE7D1EE43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803" y="2670900"/>
            <a:ext cx="9385782" cy="2660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028206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4111B9-B288-AFFF-398B-08DA1E89F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Test: Try the URL and refresh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8AA5D9-B8D6-4AB9-2369-87467A06F8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8FCAA9-22EE-1B20-3636-8DFE80D135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696" y="2119951"/>
            <a:ext cx="6617040" cy="85094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0DC8AC1-0F51-F479-0B2C-50A003F23F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691" y="3105832"/>
            <a:ext cx="6464632" cy="10351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4525BE9-33F4-2D1C-A38D-9DADC33ED9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691" y="4149247"/>
            <a:ext cx="6597989" cy="1009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0737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71E98621-5F1B-00A1-E1DC-58D20C1B02D2}"/>
              </a:ext>
            </a:extLst>
          </p:cNvPr>
          <p:cNvSpPr txBox="1"/>
          <p:nvPr/>
        </p:nvSpPr>
        <p:spPr>
          <a:xfrm>
            <a:off x="4941870" y="2465798"/>
            <a:ext cx="2517168" cy="286232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b="1" dirty="0"/>
              <a:t>Group: Operations</a:t>
            </a:r>
          </a:p>
          <a:p>
            <a:endParaRPr lang="en-IN" b="1" dirty="0"/>
          </a:p>
          <a:p>
            <a:endParaRPr lang="en-IN" b="1" dirty="0"/>
          </a:p>
          <a:p>
            <a:endParaRPr lang="en-IN" b="1" dirty="0"/>
          </a:p>
          <a:p>
            <a:endParaRPr lang="en-IN" b="1" dirty="0"/>
          </a:p>
          <a:p>
            <a:endParaRPr lang="en-IN" b="1" dirty="0"/>
          </a:p>
          <a:p>
            <a:endParaRPr lang="en-IN" b="1" dirty="0"/>
          </a:p>
          <a:p>
            <a:endParaRPr lang="en-IN" b="1" dirty="0"/>
          </a:p>
          <a:p>
            <a:endParaRPr lang="en-IN" b="1" dirty="0"/>
          </a:p>
          <a:p>
            <a:endParaRPr lang="en-IN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320078E-197E-5AE7-42D2-A0FA34C77A46}"/>
              </a:ext>
            </a:extLst>
          </p:cNvPr>
          <p:cNvSpPr txBox="1"/>
          <p:nvPr/>
        </p:nvSpPr>
        <p:spPr>
          <a:xfrm>
            <a:off x="1027416" y="2465798"/>
            <a:ext cx="3421294" cy="286232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b="1" dirty="0"/>
              <a:t>Group: Developers</a:t>
            </a:r>
          </a:p>
          <a:p>
            <a:endParaRPr lang="en-IN" b="1" dirty="0"/>
          </a:p>
          <a:p>
            <a:endParaRPr lang="en-IN" b="1" dirty="0"/>
          </a:p>
          <a:p>
            <a:endParaRPr lang="en-IN" b="1" dirty="0"/>
          </a:p>
          <a:p>
            <a:endParaRPr lang="en-IN" b="1" dirty="0"/>
          </a:p>
          <a:p>
            <a:endParaRPr lang="en-IN" b="1" dirty="0"/>
          </a:p>
          <a:p>
            <a:endParaRPr lang="en-IN" b="1" dirty="0"/>
          </a:p>
          <a:p>
            <a:endParaRPr lang="en-IN" b="1" dirty="0"/>
          </a:p>
          <a:p>
            <a:endParaRPr lang="en-IN" b="1" dirty="0"/>
          </a:p>
          <a:p>
            <a:endParaRPr lang="en-IN" b="1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D8B475-1975-3BD5-7D9A-2E9B0B221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Users and Groups –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71CBD0-383F-C046-EE74-99D7917485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4B69D8-F8F9-6F26-68FE-D875C6DB95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146425" y="3101084"/>
            <a:ext cx="1017143" cy="10171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D4A1881-7A5E-990F-0EF5-42E4263955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192678" y="3101084"/>
            <a:ext cx="1017143" cy="10171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6C24C55-0EFE-58A3-5F52-3727938967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220093" y="3101084"/>
            <a:ext cx="1017143" cy="101714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9DA01A3-7053-D7CE-8DF8-042874278E26}"/>
              </a:ext>
            </a:extLst>
          </p:cNvPr>
          <p:cNvSpPr txBox="1"/>
          <p:nvPr/>
        </p:nvSpPr>
        <p:spPr>
          <a:xfrm>
            <a:off x="1146425" y="4319990"/>
            <a:ext cx="9392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b="1" dirty="0"/>
              <a:t>Alice</a:t>
            </a:r>
            <a:endParaRPr lang="en-IN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3615C85-21F3-5FC8-13AB-DA34074FC7FA}"/>
              </a:ext>
            </a:extLst>
          </p:cNvPr>
          <p:cNvSpPr txBox="1"/>
          <p:nvPr/>
        </p:nvSpPr>
        <p:spPr>
          <a:xfrm>
            <a:off x="2182404" y="4319990"/>
            <a:ext cx="9392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b="1" dirty="0"/>
              <a:t>Bob</a:t>
            </a:r>
            <a:endParaRPr lang="en-IN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FD4136-507C-45C7-6E94-CB825725DFA4}"/>
              </a:ext>
            </a:extLst>
          </p:cNvPr>
          <p:cNvSpPr txBox="1"/>
          <p:nvPr/>
        </p:nvSpPr>
        <p:spPr>
          <a:xfrm>
            <a:off x="3259049" y="4319990"/>
            <a:ext cx="10171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b="1" dirty="0"/>
              <a:t>Charles</a:t>
            </a:r>
            <a:endParaRPr lang="en-IN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EE6BDA7-8371-2BF6-4AF1-80C9416D65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189517" y="3101084"/>
            <a:ext cx="1017143" cy="101714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4E3E354-7BEE-98E7-C86F-EA661309F0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235770" y="3101084"/>
            <a:ext cx="1017143" cy="101714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DECDD44-CE68-013D-8A4E-6BA29A34B76B}"/>
              </a:ext>
            </a:extLst>
          </p:cNvPr>
          <p:cNvSpPr txBox="1"/>
          <p:nvPr/>
        </p:nvSpPr>
        <p:spPr>
          <a:xfrm>
            <a:off x="5189517" y="4319990"/>
            <a:ext cx="9392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b="1" dirty="0"/>
              <a:t>David</a:t>
            </a:r>
            <a:endParaRPr lang="en-IN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7523A8B-AF83-947E-4015-2D9E2D51EA19}"/>
              </a:ext>
            </a:extLst>
          </p:cNvPr>
          <p:cNvSpPr txBox="1"/>
          <p:nvPr/>
        </p:nvSpPr>
        <p:spPr>
          <a:xfrm>
            <a:off x="6225496" y="4319990"/>
            <a:ext cx="10171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b="1" dirty="0"/>
              <a:t>Edward</a:t>
            </a:r>
            <a:endParaRPr lang="en-IN" b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7770B3D-63E8-5061-F28A-FFA457449F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341968" y="3109648"/>
            <a:ext cx="1017143" cy="101714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ECFA531-1C47-A766-824A-2153EE42595D}"/>
              </a:ext>
            </a:extLst>
          </p:cNvPr>
          <p:cNvSpPr txBox="1"/>
          <p:nvPr/>
        </p:nvSpPr>
        <p:spPr>
          <a:xfrm>
            <a:off x="8341968" y="4328554"/>
            <a:ext cx="9392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b="1" dirty="0"/>
              <a:t>Fred</a:t>
            </a:r>
            <a:endParaRPr lang="en-IN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A29F579-D96C-2CB5-2C43-82A078F275E3}"/>
              </a:ext>
            </a:extLst>
          </p:cNvPr>
          <p:cNvSpPr txBox="1"/>
          <p:nvPr/>
        </p:nvSpPr>
        <p:spPr>
          <a:xfrm>
            <a:off x="3259049" y="2989780"/>
            <a:ext cx="2869697" cy="2031325"/>
          </a:xfrm>
          <a:prstGeom prst="rect">
            <a:avLst/>
          </a:prstGeom>
          <a:solidFill>
            <a:schemeClr val="accent2">
              <a:lumMod val="60000"/>
              <a:lumOff val="40000"/>
              <a:alpha val="43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Group: Audit Team</a:t>
            </a:r>
          </a:p>
          <a:p>
            <a:pPr algn="ctr"/>
            <a:endParaRPr lang="en-IN" b="1" dirty="0"/>
          </a:p>
          <a:p>
            <a:pPr algn="ctr"/>
            <a:endParaRPr lang="en-IN" b="1" dirty="0"/>
          </a:p>
          <a:p>
            <a:pPr algn="ctr"/>
            <a:endParaRPr lang="en-IN" b="1" dirty="0"/>
          </a:p>
          <a:p>
            <a:pPr algn="ctr"/>
            <a:endParaRPr lang="en-IN" b="1" dirty="0"/>
          </a:p>
          <a:p>
            <a:pPr algn="ctr"/>
            <a:endParaRPr lang="en-IN" b="1" dirty="0"/>
          </a:p>
          <a:p>
            <a:pPr algn="ctr"/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3988171134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A98F7-5371-79B6-A5A1-6776DFCA8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Verify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754CD3-A749-4457-991B-3811ADE08E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Terminate one of the instances and retest</a:t>
            </a:r>
          </a:p>
          <a:p>
            <a:r>
              <a:rPr lang="en-IN" dirty="0"/>
              <a:t>ASG, Target groups, Load balancer, browser all work as expected</a:t>
            </a:r>
          </a:p>
          <a:p>
            <a:r>
              <a:rPr lang="en-IN" dirty="0"/>
              <a:t>So, a fresh instance got created automatically </a:t>
            </a:r>
          </a:p>
          <a:p>
            <a:endParaRPr lang="en-IN" dirty="0"/>
          </a:p>
          <a:p>
            <a:r>
              <a:rPr lang="en-IN" dirty="0"/>
              <a:t>Remember to </a:t>
            </a:r>
            <a:r>
              <a:rPr lang="en-IN"/>
              <a:t>delete the ASG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8663964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8AF8F6B-F5C4-9F3B-99AF-A6010ACAA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Serverless and Lambda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02B740B-0D82-F2D3-BB4E-54A8E0873E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5601270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24D8B5-D8BC-3589-257A-E5E8E2067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What is Serverless?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BF74DA-27B4-CDED-8B5E-128C4F6221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Serverless does not mean </a:t>
            </a:r>
            <a:r>
              <a:rPr lang="en-IN" i="1" dirty="0"/>
              <a:t>no server</a:t>
            </a:r>
          </a:p>
          <a:p>
            <a:r>
              <a:rPr lang="en-IN" dirty="0"/>
              <a:t>Serverless means </a:t>
            </a:r>
            <a:r>
              <a:rPr lang="en-IN" i="1" dirty="0"/>
              <a:t>the developers do not have to worry about servers</a:t>
            </a:r>
            <a:endParaRPr lang="en-IN" dirty="0"/>
          </a:p>
          <a:p>
            <a:r>
              <a:rPr lang="en-IN" dirty="0"/>
              <a:t>Developers just need to deploy code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55164014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24D8B5-D8BC-3589-257A-E5E8E2067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Lambda Overview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D056242-A3D8-74E9-733C-4DA6D02A41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527675"/>
            <a:ext cx="9971815" cy="4351338"/>
          </a:xfrm>
        </p:spPr>
      </p:pic>
    </p:spTree>
    <p:extLst>
      <p:ext uri="{BB962C8B-B14F-4D97-AF65-F5344CB8AC3E}">
        <p14:creationId xmlns:p14="http://schemas.microsoft.com/office/powerpoint/2010/main" val="2411275647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C8A72-6FE8-DF39-6467-13AB14BB4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Lambda Advantages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C8AF4CD-9DFB-A466-7BB6-CB867DBC0F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94647"/>
            <a:ext cx="10515600" cy="4136584"/>
          </a:xfrm>
        </p:spPr>
      </p:pic>
    </p:spTree>
    <p:extLst>
      <p:ext uri="{BB962C8B-B14F-4D97-AF65-F5344CB8AC3E}">
        <p14:creationId xmlns:p14="http://schemas.microsoft.com/office/powerpoint/2010/main" val="216957584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AD1408-3172-6D5F-1776-AA658C8CA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Lambda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5A0740-757C-61D2-A211-39D3D6585B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863BF3-5842-E709-6460-0971281E8B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690" y="1463834"/>
            <a:ext cx="11068619" cy="4896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1088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09C1BB-5BEB-28F9-0944-54CAB8498F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IAM Permissions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7176F8-2618-BC6D-52F5-3768BA7FC20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IN" dirty="0"/>
              <a:t>Users and groups can be assigned JSON documents called as </a:t>
            </a:r>
            <a:r>
              <a:rPr lang="en-IN" b="1" dirty="0"/>
              <a:t>policies</a:t>
            </a:r>
            <a:endParaRPr lang="en-IN" dirty="0"/>
          </a:p>
          <a:p>
            <a:r>
              <a:rPr lang="en-IN" dirty="0"/>
              <a:t>They define </a:t>
            </a:r>
            <a:r>
              <a:rPr lang="en-IN" b="1" dirty="0"/>
              <a:t>permissions</a:t>
            </a:r>
            <a:r>
              <a:rPr lang="en-IN" dirty="0"/>
              <a:t> for the users</a:t>
            </a:r>
          </a:p>
          <a:p>
            <a:r>
              <a:rPr lang="en-IN" dirty="0"/>
              <a:t>We apply the principle of </a:t>
            </a:r>
            <a:r>
              <a:rPr lang="en-IN" b="1" dirty="0"/>
              <a:t>least privileges</a:t>
            </a:r>
            <a:r>
              <a:rPr lang="en-IN" dirty="0"/>
              <a:t>: Give only the minimum permissions that a user needs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6DAE92-33F8-87F6-F415-20CBABD17A0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6480CE-340B-E623-C4EB-2C3DF69B0D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7966" y="1825625"/>
            <a:ext cx="4737575" cy="4370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4834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C8C0DAC-F4F3-2049-5D8F-FCDE327E7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IAM Hands-on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CA90760-662F-1FF6-5491-2F8FDDA7F5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Search for IAM in the console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976DA04-88B6-78D6-DF22-326F58834D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157" y="2474651"/>
            <a:ext cx="10108932" cy="4259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5730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A551D-F1A9-807A-9FA2-272A325E00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Create a User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8A6038-A7D0-C22A-7F44-F7EE30C04F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Users -&gt; Add Users</a:t>
            </a:r>
          </a:p>
          <a:p>
            <a:r>
              <a:rPr lang="en-IN" dirty="0"/>
              <a:t>Since we have logged on using the root user, we should create an admin user, which we can use for further operations</a:t>
            </a:r>
          </a:p>
          <a:p>
            <a:r>
              <a:rPr lang="en-IN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E39E3A-1870-2A54-B37C-18DBE5003A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1572" y="3196103"/>
            <a:ext cx="5404128" cy="6096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D9A5426-07AF-7E18-91CB-0CEAE32FED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2600" y="4225808"/>
            <a:ext cx="8128418" cy="2267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8189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A551D-F1A9-807A-9FA2-272A325E00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Create a Group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8A6038-A7D0-C22A-7F44-F7EE30C04F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6BBC2D4-7769-72F3-D24C-4C893CB9D3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47185"/>
            <a:ext cx="9874757" cy="292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5400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A551D-F1A9-807A-9FA2-272A325E00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Create a Group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8A6038-A7D0-C22A-7F44-F7EE30C04F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DEF57F-FB5E-3A82-3BC8-296E944392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863" y="1593756"/>
            <a:ext cx="9461986" cy="1835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7031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7A91E-9ADE-8375-0A90-41F6DEFBB9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Download CSV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A5612C-8572-0270-137C-E18516E9E5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You will get an option to download the password in a CSV file</a:t>
            </a:r>
          </a:p>
          <a:p>
            <a:r>
              <a:rPr lang="en-IN" dirty="0"/>
              <a:t>This will not be available later</a:t>
            </a:r>
          </a:p>
          <a:p>
            <a:r>
              <a:rPr lang="en-IN" dirty="0"/>
              <a:t>Now click on User Groups</a:t>
            </a:r>
          </a:p>
          <a:p>
            <a:endParaRPr lang="en-IN" dirty="0"/>
          </a:p>
          <a:p>
            <a:r>
              <a:rPr lang="en-IN" dirty="0"/>
              <a:t>Click on Admin, you will see the user name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0DB7EA-1D0E-1D1F-4D0D-7C2769AE43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8787" y="2670651"/>
            <a:ext cx="1765391" cy="9207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3B15894-3818-AE31-4231-1D6929BBC8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3213" y="4436474"/>
            <a:ext cx="6345114" cy="22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0616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E7EE01C-7C31-7657-413D-080BC434A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AWS Introduction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E15C84E-D872-E730-C922-4C43BEB2A9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646036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7A91E-9ADE-8375-0A90-41F6DEFBB9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User Permissions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A5612C-8572-0270-137C-E18516E9E5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Click on the user name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Now click on the word ‘Admin’ under ‘Policy type’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05FA397-D549-28D2-72CA-DFD6FD41A8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4614" y="2356570"/>
            <a:ext cx="7537837" cy="2514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968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7A91E-9ADE-8375-0A90-41F6DEFBB9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Admin Group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A5612C-8572-0270-137C-E18516E9E5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As we can see, this user has all the permissions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001B03-9BCD-6DCC-779A-C1AAA2CD05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3395" y="2776727"/>
            <a:ext cx="8598342" cy="3010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6879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C0F8CF-5726-BFA7-D7A7-EC14FC48C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Try the URL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9B11AD-C952-7FD3-DA1E-57981E5686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Remember your root as well as newly created user ids and passwords</a:t>
            </a:r>
          </a:p>
          <a:p>
            <a:r>
              <a:rPr lang="en-IN" dirty="0"/>
              <a:t>Only then try this:</a:t>
            </a:r>
          </a:p>
          <a:p>
            <a:pPr lvl="1"/>
            <a:r>
              <a:rPr lang="en-IN" dirty="0"/>
              <a:t>Go back to dashboard, copy the sign-in URL and try in another browser</a:t>
            </a:r>
          </a:p>
          <a:p>
            <a:pPr lvl="1"/>
            <a:r>
              <a:rPr lang="en-IN" dirty="0"/>
              <a:t>It will also log you out from the current window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400646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09C1BB-5BEB-28F9-0944-54CAB8498F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IAM Policy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7176F8-2618-BC6D-52F5-3768BA7FC20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IN" dirty="0"/>
              <a:t>Version: Policy language version</a:t>
            </a:r>
          </a:p>
          <a:p>
            <a:r>
              <a:rPr lang="en-IN" dirty="0"/>
              <a:t>Id: Optional identifier</a:t>
            </a:r>
          </a:p>
          <a:p>
            <a:r>
              <a:rPr lang="en-IN" dirty="0"/>
              <a:t>Statement: One or more</a:t>
            </a:r>
          </a:p>
          <a:p>
            <a:pPr lvl="1"/>
            <a:r>
              <a:rPr lang="en-IN" dirty="0"/>
              <a:t>Sid: Optional statement identifier</a:t>
            </a:r>
          </a:p>
          <a:p>
            <a:pPr lvl="1"/>
            <a:r>
              <a:rPr lang="en-IN" dirty="0"/>
              <a:t>Effect: Allow/deny access</a:t>
            </a:r>
          </a:p>
          <a:p>
            <a:pPr lvl="1"/>
            <a:r>
              <a:rPr lang="en-IN" dirty="0"/>
              <a:t>Principal: Account/user/role to which this is applied</a:t>
            </a:r>
          </a:p>
          <a:p>
            <a:pPr lvl="1"/>
            <a:r>
              <a:rPr lang="en-IN" dirty="0"/>
              <a:t>Action: List of actions allowed/denied by this policy</a:t>
            </a:r>
          </a:p>
          <a:p>
            <a:pPr lvl="1"/>
            <a:r>
              <a:rPr lang="en-IN" dirty="0"/>
              <a:t>Resource: Applicable to which resources?</a:t>
            </a:r>
          </a:p>
          <a:p>
            <a:endParaRPr lang="en-I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6DAE92-33F8-87F6-F415-20CBABD17A0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1A7B7A7-EA5E-618D-FA1F-977D6FBC09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200" y="1825625"/>
            <a:ext cx="490803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1440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604AA-CE3E-58BF-A1CA-5E043D73E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IAM Policies – Hands 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84A078-BD72-FAAF-16AC-F8DD6ADD5D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Let us try viewing a list of users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CA1546-DA4D-94FE-BB0C-7A3F17B24F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946" y="2552026"/>
            <a:ext cx="9400971" cy="2522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5538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604AA-CE3E-58BF-A1CA-5E043D73E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IAM Policies – Hands 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84A078-BD72-FAAF-16AC-F8DD6ADD5D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Let us remove this user from the Admin group</a:t>
            </a:r>
          </a:p>
          <a:p>
            <a:r>
              <a:rPr lang="en-IN" dirty="0"/>
              <a:t>Click on Admin, select the user Atul and click Remove users</a:t>
            </a:r>
          </a:p>
          <a:p>
            <a:r>
              <a:rPr lang="en-IN" dirty="0"/>
              <a:t>Now the Admin group is empty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03F7E9E-F429-62AE-7ED1-CC41A9F62D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0220" y="3280007"/>
            <a:ext cx="8604692" cy="3441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603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94B54-4320-34D9-2B12-D8C40991D5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Try accessing the user list again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DEB280-595D-2F82-48E0-4CD637B9EC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You may have to refresh after clicking on ‘Users’ in the left menu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1F2F7C-DEA2-F3DF-371A-9CB43BEAE9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4785" y="2369260"/>
            <a:ext cx="8877756" cy="3264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8237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DB716-E39F-4169-D325-77766986DF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Login with root id now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8B994E-D297-5B5B-86E8-7C22F30BEF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9B3C7E-DD08-C699-E847-5EF588E45D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298" y="2172400"/>
            <a:ext cx="11735403" cy="3657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1209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35AEF6-642C-A6A7-D110-82B1CB78B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Recreating the Admin permission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B8868-0B47-688B-03B0-9EA64ABE3D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Click on the user name</a:t>
            </a:r>
          </a:p>
          <a:p>
            <a:r>
              <a:rPr lang="en-IN" dirty="0"/>
              <a:t>Permissions – Add permissions</a:t>
            </a:r>
          </a:p>
          <a:p>
            <a:r>
              <a:rPr lang="en-IN" dirty="0"/>
              <a:t>Add user to group – Select Admin checkbox – Next: Review</a:t>
            </a:r>
          </a:p>
          <a:p>
            <a:r>
              <a:rPr lang="en-IN" dirty="0"/>
              <a:t>Check by again clicking on ‘Users’ in the left menu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FCA36C-E59E-2E56-66C9-49CC8BFC56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145" y="4098802"/>
            <a:ext cx="11849709" cy="2394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3614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310C6-C8A4-4EC8-A8FF-E287BBDA1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Sample </a:t>
            </a:r>
            <a:r>
              <a:rPr lang="en-IN" dirty="0" err="1"/>
              <a:t>json</a:t>
            </a:r>
            <a:r>
              <a:rPr lang="en-IN" dirty="0"/>
              <a:t> policy document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BAA558-68A0-76BC-2488-70C6DF22B3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Click on Policies, select any policy, and then </a:t>
            </a:r>
            <a:r>
              <a:rPr lang="en-IN" dirty="0" err="1"/>
              <a:t>json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D0DA13-EDE4-C6F7-7D2B-EA45D5A7B8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9512" y="2523921"/>
            <a:ext cx="8788852" cy="3968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2166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3E98A-B73A-D949-9E24-ABFF85E0D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AWS Global Infrastructure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CE7742-CCC9-7D16-E6C5-1607C51533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47BDC9-2BCA-7BEB-E5AD-01DD715875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326" y="1690688"/>
            <a:ext cx="9962243" cy="3990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5972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95831-F11E-D8B0-EFBE-6D030CD42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Creating our own policy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5A36E1-C045-1BF3-6241-D2AFCA418D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Policies – Create policy</a:t>
            </a:r>
          </a:p>
          <a:p>
            <a:r>
              <a:rPr lang="en-IN" dirty="0"/>
              <a:t>Wo options: </a:t>
            </a:r>
            <a:r>
              <a:rPr lang="en-IN" dirty="0" err="1"/>
              <a:t>json</a:t>
            </a:r>
            <a:r>
              <a:rPr lang="en-IN" dirty="0"/>
              <a:t> or visual editor – Try out</a:t>
            </a:r>
          </a:p>
        </p:txBody>
      </p:sp>
    </p:spTree>
    <p:extLst>
      <p:ext uri="{BB962C8B-B14F-4D97-AF65-F5344CB8AC3E}">
        <p14:creationId xmlns:p14="http://schemas.microsoft.com/office/powerpoint/2010/main" val="19392925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0D512-A763-1B47-0CE5-F14EF104F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IAM MFA Overview – Passwords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4A0020-C813-A224-B042-A716FB4D58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Strong passwords are always better</a:t>
            </a:r>
          </a:p>
          <a:p>
            <a:r>
              <a:rPr lang="en-IN" dirty="0"/>
              <a:t>In AWS, we can setup a password policy:</a:t>
            </a:r>
          </a:p>
          <a:p>
            <a:pPr lvl="1"/>
            <a:r>
              <a:rPr lang="en-IN" dirty="0"/>
              <a:t>Set a minimum password length</a:t>
            </a:r>
          </a:p>
          <a:p>
            <a:pPr lvl="1"/>
            <a:r>
              <a:rPr lang="en-IN" dirty="0"/>
              <a:t>Require specific character types</a:t>
            </a:r>
          </a:p>
          <a:p>
            <a:pPr lvl="1"/>
            <a:r>
              <a:rPr lang="en-IN" dirty="0"/>
              <a:t>Allow/do not allow users to change their passwords</a:t>
            </a:r>
          </a:p>
          <a:p>
            <a:pPr lvl="1"/>
            <a:r>
              <a:rPr lang="en-IN" dirty="0"/>
              <a:t>Require users to change their passwords after some time (password expiration)</a:t>
            </a:r>
          </a:p>
          <a:p>
            <a:pPr lvl="1"/>
            <a:r>
              <a:rPr lang="en-IN" dirty="0"/>
              <a:t>Prevent password reuse</a:t>
            </a:r>
          </a:p>
        </p:txBody>
      </p:sp>
    </p:spTree>
    <p:extLst>
      <p:ext uri="{BB962C8B-B14F-4D97-AF65-F5344CB8AC3E}">
        <p14:creationId xmlns:p14="http://schemas.microsoft.com/office/powerpoint/2010/main" val="30846521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0D512-A763-1B47-0CE5-F14EF104F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IAM MFA Overview – MFA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4A0020-C813-A224-B042-A716FB4D58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/>
              <a:t>Multi Factor Authentication (MFA): </a:t>
            </a:r>
            <a:r>
              <a:rPr lang="en-IN" dirty="0"/>
              <a:t>Loss of passwords is still ok!</a:t>
            </a:r>
          </a:p>
          <a:p>
            <a:r>
              <a:rPr lang="en-IN" dirty="0"/>
              <a:t>Password you know + Security device you own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3C926F-2FD8-C8EE-C4E5-85DFE3C3F2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08917" y="3178995"/>
            <a:ext cx="1911849" cy="19118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813B795-FEB1-C3CB-B001-53C496B61F8A}"/>
              </a:ext>
            </a:extLst>
          </p:cNvPr>
          <p:cNvSpPr txBox="1"/>
          <p:nvPr/>
        </p:nvSpPr>
        <p:spPr>
          <a:xfrm>
            <a:off x="719191" y="5414481"/>
            <a:ext cx="1972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Alice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390F62D-83E8-ED69-0739-3939A2EE07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3524034" y="3542016"/>
            <a:ext cx="2384257" cy="125173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4A9B04C-9ABA-96BC-3AC8-08DDFF4A523F}"/>
              </a:ext>
            </a:extLst>
          </p:cNvPr>
          <p:cNvSpPr txBox="1"/>
          <p:nvPr/>
        </p:nvSpPr>
        <p:spPr>
          <a:xfrm>
            <a:off x="3607942" y="4938693"/>
            <a:ext cx="1972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Password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E37C014-C758-E6D9-E880-0E36FF98F301}"/>
              </a:ext>
            </a:extLst>
          </p:cNvPr>
          <p:cNvSpPr txBox="1"/>
          <p:nvPr/>
        </p:nvSpPr>
        <p:spPr>
          <a:xfrm>
            <a:off x="6954746" y="5011150"/>
            <a:ext cx="1972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Second factor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474E25C-2309-EFCE-7BB0-35C4CEA4EC41}"/>
              </a:ext>
            </a:extLst>
          </p:cNvPr>
          <p:cNvSpPr/>
          <p:nvPr/>
        </p:nvSpPr>
        <p:spPr>
          <a:xfrm>
            <a:off x="6051478" y="3821987"/>
            <a:ext cx="760081" cy="7191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b="1" dirty="0"/>
              <a:t>+</a:t>
            </a:r>
            <a:endParaRPr lang="en-IN" b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CBE9123-7C58-BFBF-44D4-E99A90BD9DB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6954746" y="3330404"/>
            <a:ext cx="2172529" cy="160902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623AF16-D72C-37CA-C566-C8269F4DA9C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9895726" y="3413987"/>
            <a:ext cx="1893116" cy="1507792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65C6AEAF-511F-3F25-2FA9-562DD11A67DA}"/>
              </a:ext>
            </a:extLst>
          </p:cNvPr>
          <p:cNvSpPr/>
          <p:nvPr/>
        </p:nvSpPr>
        <p:spPr>
          <a:xfrm>
            <a:off x="8964756" y="3775322"/>
            <a:ext cx="760081" cy="7191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 dirty="0"/>
              <a:t>=&gt;</a:t>
            </a:r>
            <a:endParaRPr lang="en-IN" sz="1400" b="1" dirty="0"/>
          </a:p>
        </p:txBody>
      </p:sp>
    </p:spTree>
    <p:extLst>
      <p:ext uri="{BB962C8B-B14F-4D97-AF65-F5344CB8AC3E}">
        <p14:creationId xmlns:p14="http://schemas.microsoft.com/office/powerpoint/2010/main" val="33035739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97488D-78C5-56E1-623F-63E6EBC19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MFA Device Options in AWS –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BD29AA-6613-28FB-48A2-6740132062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4A1D96-F532-58D1-F9E4-C457E8F101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8775" y="2066287"/>
            <a:ext cx="9230315" cy="3815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6788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97488D-78C5-56E1-623F-63E6EBC19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MFA Device Options in AWS –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BD29AA-6613-28FB-48A2-6740132062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7492106-117F-AAB5-32DD-619EA06A54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151" y="2120625"/>
            <a:ext cx="10144906" cy="3889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6610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7FB61-8C09-47BE-7F34-923606E26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IAM MFA – Hands 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C3EDE3-8CF4-0931-EA54-F1AB9F49C6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6151" y="2051656"/>
            <a:ext cx="10515600" cy="4351338"/>
          </a:xfrm>
        </p:spPr>
        <p:txBody>
          <a:bodyPr/>
          <a:lstStyle/>
          <a:p>
            <a:r>
              <a:rPr lang="en-IN" dirty="0"/>
              <a:t>Click on Account Settings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66ECF8-2C74-5992-F65C-3C4BF8B593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7682" y="1572766"/>
            <a:ext cx="2635385" cy="27877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5A886C9-C30A-6B7A-56F5-758D2BD061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7229" y="4369720"/>
            <a:ext cx="8048145" cy="2396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3420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A4102-925F-C1DE-7EBF-9CCFD04E69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Password Policy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26916C-09F8-F2E6-41C9-F0BE1280C9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Set some policies</a:t>
            </a:r>
          </a:p>
          <a:p>
            <a:r>
              <a:rPr lang="en-IN" dirty="0"/>
              <a:t>Create new users and test</a:t>
            </a:r>
          </a:p>
        </p:txBody>
      </p:sp>
    </p:spTree>
    <p:extLst>
      <p:ext uri="{BB962C8B-B14F-4D97-AF65-F5344CB8AC3E}">
        <p14:creationId xmlns:p14="http://schemas.microsoft.com/office/powerpoint/2010/main" val="5164201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A4102-925F-C1DE-7EBF-9CCFD04E69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Testing MFA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26916C-09F8-F2E6-41C9-F0BE1280C9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Create a new user</a:t>
            </a:r>
          </a:p>
          <a:p>
            <a:r>
              <a:rPr lang="en-IN" dirty="0"/>
              <a:t>Click on the user name</a:t>
            </a:r>
          </a:p>
          <a:p>
            <a:r>
              <a:rPr lang="en-IN" dirty="0"/>
              <a:t>Go to Security credentials</a:t>
            </a:r>
          </a:p>
          <a:p>
            <a:r>
              <a:rPr lang="en-IN" dirty="0"/>
              <a:t>Click on </a:t>
            </a:r>
            <a:r>
              <a:rPr lang="en-IN" i="1" dirty="0"/>
              <a:t>Manage</a:t>
            </a:r>
            <a:r>
              <a:rPr lang="en-IN" dirty="0"/>
              <a:t> for </a:t>
            </a:r>
            <a:r>
              <a:rPr lang="en-IN" i="1" dirty="0"/>
              <a:t>Assigned MFA Device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E05CBC-AA45-68E5-C6E7-0360783F92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6020" y="4001294"/>
            <a:ext cx="7633092" cy="2343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91920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A4102-925F-C1DE-7EBF-9CCFD04E69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Testing MFA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26916C-09F8-F2E6-41C9-F0BE1280C9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Select Virtual MFA Device and continue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977EB17-0DD4-C549-2415-52C6A2743D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2900" y="2606475"/>
            <a:ext cx="6699594" cy="38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8862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A4102-925F-C1DE-7EBF-9CCFD04E69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Testing MFA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26916C-09F8-F2E6-41C9-F0BE1280C9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On the mobile, download </a:t>
            </a:r>
            <a:r>
              <a:rPr lang="en-IN" i="1" dirty="0" err="1"/>
              <a:t>Authy</a:t>
            </a:r>
            <a:r>
              <a:rPr lang="en-IN" dirty="0"/>
              <a:t> and scan the QR code displayed on the AWS screen</a:t>
            </a:r>
          </a:p>
          <a:p>
            <a:r>
              <a:rPr lang="en-IN" dirty="0"/>
              <a:t>The </a:t>
            </a:r>
            <a:r>
              <a:rPr lang="en-IN" dirty="0" err="1"/>
              <a:t>Authy</a:t>
            </a:r>
            <a:r>
              <a:rPr lang="en-IN" dirty="0"/>
              <a:t> app will show two codes</a:t>
            </a:r>
          </a:p>
          <a:p>
            <a:r>
              <a:rPr lang="en-IN" dirty="0"/>
              <a:t>Enter them on the AWS screen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A21315-E5F1-60FA-3E1A-58F765A6A3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1348" y="2337514"/>
            <a:ext cx="5510614" cy="3839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832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10B47-3112-3F78-76EE-62EF75151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AWS Regions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667974-22E5-393B-A404-BED63A9D07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96A029-3014-EC35-B821-36F1B3249B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5745" y="1414145"/>
            <a:ext cx="8480461" cy="4762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35031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295005-874C-16D2-ABD5-B0F0D40B78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How can users access AWS?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156E9C-8C43-EC1A-00BF-F4BBC2AC4B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Three options:</a:t>
            </a:r>
          </a:p>
          <a:p>
            <a:pPr lvl="1"/>
            <a:r>
              <a:rPr lang="en-IN" dirty="0"/>
              <a:t>AWS Management Console (Password + MFA)</a:t>
            </a:r>
          </a:p>
          <a:p>
            <a:pPr lvl="1"/>
            <a:r>
              <a:rPr lang="en-IN" dirty="0"/>
              <a:t>AWS Command Line Interface – CLI (Access keys)</a:t>
            </a:r>
          </a:p>
          <a:p>
            <a:pPr lvl="1"/>
            <a:r>
              <a:rPr lang="en-IN" dirty="0"/>
              <a:t>AWS Software Development Kit – SDK (Code, protected by access keys)</a:t>
            </a:r>
          </a:p>
          <a:p>
            <a:r>
              <a:rPr lang="en-IN" dirty="0"/>
              <a:t>How to generate access keys?</a:t>
            </a:r>
          </a:p>
          <a:p>
            <a:pPr lvl="1"/>
            <a:r>
              <a:rPr lang="en-IN" dirty="0"/>
              <a:t>Use AWS console</a:t>
            </a:r>
          </a:p>
          <a:p>
            <a:r>
              <a:rPr lang="en-IN" dirty="0"/>
              <a:t>Users are responsible for their own access keys and need to be kept secret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3655984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D4210B-49A6-A141-004B-D908ACD125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Using AWS CLI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9595D7-0606-8BC9-A28B-4F55083257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Download (</a:t>
            </a:r>
            <a:r>
              <a:rPr lang="en-IN" dirty="0">
                <a:hlinkClick r:id="rId2"/>
              </a:rPr>
              <a:t>https://aws.amazon.com/cli/</a:t>
            </a:r>
            <a:r>
              <a:rPr lang="en-IN" dirty="0"/>
              <a:t>) and install AWS CLI </a:t>
            </a:r>
          </a:p>
          <a:p>
            <a:r>
              <a:rPr lang="en-IN" dirty="0"/>
              <a:t>Check version in command prompt:</a:t>
            </a:r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Create a Access Key for a </a:t>
            </a:r>
            <a:r>
              <a:rPr lang="en-IN" b="1" dirty="0"/>
              <a:t>non-root</a:t>
            </a:r>
            <a:r>
              <a:rPr lang="en-IN" dirty="0"/>
              <a:t> user in IAM Console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F2F34C-C738-20A2-CD76-8F84C53889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7042" y="2835940"/>
            <a:ext cx="8906454" cy="10682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681B23E-4064-5EF1-5AAE-CC88DE42E9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3800" y="4419503"/>
            <a:ext cx="8744399" cy="1892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8544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44A289-8833-6BBA-F1FF-13EA1AB51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Note the Access Key Id and Secret Access Key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4FC2C7-FCCF-237F-730D-A0AA1CD86B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You can download/copy-paste or download the CSV – They will not be shown again for this key</a:t>
            </a:r>
          </a:p>
          <a:p>
            <a:r>
              <a:rPr lang="en-IN" dirty="0"/>
              <a:t>Back to command prompt to configure the CLI using these values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5028E7-2642-133A-9602-BEB5EE8873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4294" y="3597570"/>
            <a:ext cx="9343412" cy="1796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43838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381D0-3456-A46B-85FD-9365905C87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Testing CLI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A2F801-C602-2681-C529-5C761E6032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Try a command such as </a:t>
            </a:r>
            <a:r>
              <a:rPr lang="en-IN" i="1" dirty="0" err="1"/>
              <a:t>aws</a:t>
            </a:r>
            <a:r>
              <a:rPr lang="en-IN" i="1" dirty="0"/>
              <a:t> </a:t>
            </a:r>
            <a:r>
              <a:rPr lang="en-IN" i="1" dirty="0" err="1"/>
              <a:t>iam</a:t>
            </a:r>
            <a:r>
              <a:rPr lang="en-IN" i="1" dirty="0"/>
              <a:t> list-users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AAF551-AFF2-58F5-0E1B-9667E7F7F8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7464" y="2362144"/>
            <a:ext cx="6676367" cy="3155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9163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381D0-3456-A46B-85FD-9365905C87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Testing CLI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A2F801-C602-2681-C529-5C761E6032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Exercise: </a:t>
            </a:r>
          </a:p>
          <a:p>
            <a:pPr lvl="1"/>
            <a:r>
              <a:rPr lang="en-IN" dirty="0"/>
              <a:t>Create a new user, put her in the admin group</a:t>
            </a:r>
          </a:p>
          <a:p>
            <a:pPr lvl="1"/>
            <a:r>
              <a:rPr lang="en-IN" dirty="0"/>
              <a:t>Check this using CLI list-users command</a:t>
            </a:r>
          </a:p>
          <a:p>
            <a:pPr lvl="1"/>
            <a:r>
              <a:rPr lang="en-IN" dirty="0"/>
              <a:t>Now remove the admin access to this user (Not Root user)</a:t>
            </a:r>
          </a:p>
          <a:p>
            <a:pPr lvl="1"/>
            <a:r>
              <a:rPr lang="en-IN" dirty="0"/>
              <a:t>Then come back to CLI and try the list-users command again</a:t>
            </a:r>
          </a:p>
          <a:p>
            <a:pPr lvl="1"/>
            <a:r>
              <a:rPr lang="en-IN" dirty="0"/>
              <a:t>Do we see anything?</a:t>
            </a:r>
          </a:p>
        </p:txBody>
      </p:sp>
    </p:spTree>
    <p:extLst>
      <p:ext uri="{BB962C8B-B14F-4D97-AF65-F5344CB8AC3E}">
        <p14:creationId xmlns:p14="http://schemas.microsoft.com/office/powerpoint/2010/main" val="398440806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217240-9BD8-4460-2B5A-2684FCB41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AWS </a:t>
            </a:r>
            <a:r>
              <a:rPr lang="en-IN" dirty="0" err="1"/>
              <a:t>CloudShell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FD63F4-4101-5C6B-52F7-5A1FCDBD4C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Shell that exists on the AWS console itself</a:t>
            </a:r>
          </a:p>
          <a:p>
            <a:r>
              <a:rPr lang="en-IN" dirty="0"/>
              <a:t>Try a command, e.g. </a:t>
            </a:r>
            <a:r>
              <a:rPr lang="en-IN" dirty="0" err="1"/>
              <a:t>aws</a:t>
            </a:r>
            <a:r>
              <a:rPr lang="en-IN" dirty="0"/>
              <a:t> </a:t>
            </a:r>
            <a:r>
              <a:rPr lang="en-IN" dirty="0" err="1"/>
              <a:t>iam</a:t>
            </a:r>
            <a:r>
              <a:rPr lang="en-IN" dirty="0"/>
              <a:t> list-users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4169BC-2EDE-6F4F-8F11-70D682E27A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4838" y="1310884"/>
            <a:ext cx="834358" cy="7092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26B7A5A-0B63-8A31-E8A6-CD08E669DF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8404" y="2822315"/>
            <a:ext cx="4343623" cy="3124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91738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217240-9BD8-4460-2B5A-2684FCB41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AWS </a:t>
            </a:r>
            <a:r>
              <a:rPr lang="en-IN" dirty="0" err="1"/>
              <a:t>CloudShell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FD63F4-4101-5C6B-52F7-5A1FCDBD4C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echo “test” &gt; demo.txt</a:t>
            </a:r>
          </a:p>
          <a:p>
            <a:r>
              <a:rPr lang="en-IN" dirty="0"/>
              <a:t>cat demo.txt</a:t>
            </a:r>
          </a:p>
          <a:p>
            <a:endParaRPr lang="en-IN" dirty="0"/>
          </a:p>
          <a:p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AE65290-1A49-7716-9E50-66E3EC79AE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3058" y="1690688"/>
            <a:ext cx="6950837" cy="1031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56792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9A52EDC-FBA3-8296-AEEB-15D0EE994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EC2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E45D61-4D97-3F54-DA89-8B60EE6FDA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8959481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17CEB1-6F4E-BAC1-456A-FB0A86824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EC2 Basics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40E2AD-7519-28F9-40B9-C760A993EF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One of the most popular AWS offerings</a:t>
            </a:r>
          </a:p>
          <a:p>
            <a:r>
              <a:rPr lang="en-IN" dirty="0"/>
              <a:t>EC2 = Elastic Compute Cloud = IaaS</a:t>
            </a:r>
          </a:p>
          <a:p>
            <a:r>
              <a:rPr lang="en-IN" dirty="0"/>
              <a:t>Capabilities:</a:t>
            </a:r>
          </a:p>
          <a:p>
            <a:pPr lvl="1"/>
            <a:r>
              <a:rPr lang="en-IN" dirty="0"/>
              <a:t>Rent a VM (EC2)</a:t>
            </a:r>
          </a:p>
          <a:p>
            <a:pPr lvl="1"/>
            <a:r>
              <a:rPr lang="en-IN" dirty="0"/>
              <a:t>Store data on a virtual drive (EBS)</a:t>
            </a:r>
          </a:p>
          <a:p>
            <a:pPr lvl="1"/>
            <a:r>
              <a:rPr lang="en-IN" dirty="0"/>
              <a:t>Distribute load across machines (ELB)</a:t>
            </a:r>
          </a:p>
          <a:p>
            <a:pPr lvl="1"/>
            <a:r>
              <a:rPr lang="en-IN" dirty="0"/>
              <a:t>Scale the services using auto scaling group (ASG)</a:t>
            </a:r>
          </a:p>
          <a:p>
            <a:pPr lvl="1"/>
            <a:endParaRPr lang="en-IN" dirty="0"/>
          </a:p>
          <a:p>
            <a:pPr lvl="1"/>
            <a:endParaRPr lang="en-IN" dirty="0"/>
          </a:p>
          <a:p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8738723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17CEB1-6F4E-BAC1-456A-FB0A86824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EC2 User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40E2AD-7519-28F9-40B9-C760A993EF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It is possible to bootstrap our instances using the </a:t>
            </a:r>
            <a:r>
              <a:rPr lang="en-IN" b="1" dirty="0"/>
              <a:t>EC2 User Data</a:t>
            </a:r>
            <a:endParaRPr lang="en-IN" dirty="0"/>
          </a:p>
          <a:p>
            <a:r>
              <a:rPr lang="en-IN" b="1" dirty="0"/>
              <a:t>Bootstrapping </a:t>
            </a:r>
            <a:r>
              <a:rPr lang="en-IN" dirty="0"/>
              <a:t>= Launching commands when a machine starts</a:t>
            </a:r>
          </a:p>
          <a:p>
            <a:r>
              <a:rPr lang="en-IN" dirty="0"/>
              <a:t>This script is run only once at the first start</a:t>
            </a:r>
          </a:p>
          <a:p>
            <a:r>
              <a:rPr lang="en-IN" dirty="0"/>
              <a:t>Used to automate boot tasks such as </a:t>
            </a:r>
          </a:p>
          <a:p>
            <a:pPr lvl="1"/>
            <a:r>
              <a:rPr lang="en-IN" dirty="0"/>
              <a:t>Installing updates</a:t>
            </a:r>
          </a:p>
          <a:p>
            <a:pPr lvl="1"/>
            <a:r>
              <a:rPr lang="en-IN" dirty="0"/>
              <a:t>Installing software</a:t>
            </a:r>
          </a:p>
          <a:p>
            <a:pPr lvl="1"/>
            <a:r>
              <a:rPr lang="en-IN" dirty="0"/>
              <a:t>Downloading common files from the internet</a:t>
            </a:r>
          </a:p>
          <a:p>
            <a:pPr lvl="1"/>
            <a:r>
              <a:rPr lang="en-IN" dirty="0"/>
              <a:t>Etc</a:t>
            </a:r>
          </a:p>
          <a:p>
            <a:r>
              <a:rPr lang="en-IN" dirty="0"/>
              <a:t>EC2 User Data script must be run as a root user, so we may need </a:t>
            </a:r>
            <a:r>
              <a:rPr lang="en-IN" i="1" dirty="0" err="1"/>
              <a:t>sudo</a:t>
            </a:r>
            <a:endParaRPr lang="en-IN" i="1" dirty="0"/>
          </a:p>
        </p:txBody>
      </p:sp>
    </p:spTree>
    <p:extLst>
      <p:ext uri="{BB962C8B-B14F-4D97-AF65-F5344CB8AC3E}">
        <p14:creationId xmlns:p14="http://schemas.microsoft.com/office/powerpoint/2010/main" val="37348842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ADA471-CC35-70F2-8B7C-C76C828E55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How to choose an AWS Region?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36B477-E7C1-B506-16F4-A759F38809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DE550F-1BDE-E5EB-A3DE-7C1CA73BDA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006" y="1438325"/>
            <a:ext cx="10820532" cy="4520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89097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17CEB1-6F4E-BAC1-456A-FB0A86824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Create an EC2 Instance using EC2 User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40E2AD-7519-28F9-40B9-C760A993EF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IN" dirty="0"/>
              <a:t>Search for EC2, then click on Instances, Launch Instances</a:t>
            </a:r>
          </a:p>
          <a:p>
            <a:r>
              <a:rPr lang="en-IN" dirty="0"/>
              <a:t>Leave everything as default, but click on </a:t>
            </a:r>
            <a:r>
              <a:rPr lang="en-IN" i="1" dirty="0"/>
              <a:t>Create new key pair</a:t>
            </a:r>
            <a:r>
              <a:rPr lang="en-IN" dirty="0"/>
              <a:t>, as it is required – Give some name, and select defaults</a:t>
            </a:r>
          </a:p>
          <a:p>
            <a:r>
              <a:rPr lang="en-IN" dirty="0"/>
              <a:t>Under Network, select </a:t>
            </a:r>
            <a:r>
              <a:rPr lang="en-IN" i="1" dirty="0"/>
              <a:t>Allow Http traffic from the internet</a:t>
            </a:r>
          </a:p>
          <a:p>
            <a:r>
              <a:rPr lang="en-IN" dirty="0"/>
              <a:t>In </a:t>
            </a:r>
            <a:r>
              <a:rPr lang="en-IN" i="1" dirty="0"/>
              <a:t>Advanced details-User data</a:t>
            </a:r>
            <a:r>
              <a:rPr lang="en-IN" dirty="0"/>
              <a:t>, enter the following script</a:t>
            </a:r>
          </a:p>
          <a:p>
            <a:pPr lvl="1"/>
            <a:r>
              <a:rPr lang="en-IN" dirty="0"/>
              <a:t>#!/bin/bash</a:t>
            </a:r>
          </a:p>
          <a:p>
            <a:pPr lvl="1"/>
            <a:r>
              <a:rPr lang="en-IN" dirty="0"/>
              <a:t># Use this for your user data (script from top to bottom)</a:t>
            </a:r>
          </a:p>
          <a:p>
            <a:pPr lvl="1"/>
            <a:r>
              <a:rPr lang="en-IN" dirty="0"/>
              <a:t># install httpd (Linux 2 version)</a:t>
            </a:r>
          </a:p>
          <a:p>
            <a:pPr lvl="1"/>
            <a:r>
              <a:rPr lang="en-IN" dirty="0"/>
              <a:t>yum update -y</a:t>
            </a:r>
          </a:p>
          <a:p>
            <a:pPr lvl="1"/>
            <a:r>
              <a:rPr lang="en-IN" dirty="0"/>
              <a:t>yum install -y httpd</a:t>
            </a:r>
          </a:p>
          <a:p>
            <a:pPr lvl="1"/>
            <a:r>
              <a:rPr lang="en-IN" dirty="0" err="1"/>
              <a:t>systemctl</a:t>
            </a:r>
            <a:r>
              <a:rPr lang="en-IN" dirty="0"/>
              <a:t> start httpd</a:t>
            </a:r>
          </a:p>
          <a:p>
            <a:pPr lvl="1"/>
            <a:r>
              <a:rPr lang="en-IN" dirty="0" err="1"/>
              <a:t>systemctl</a:t>
            </a:r>
            <a:r>
              <a:rPr lang="en-IN" dirty="0"/>
              <a:t> enable httpd</a:t>
            </a:r>
          </a:p>
          <a:p>
            <a:pPr lvl="1"/>
            <a:r>
              <a:rPr lang="en-IN" dirty="0"/>
              <a:t>echo "&lt;h1&gt;Hello World from $(hostname -f)&lt;/h1&gt;" &gt; /var/www/html/index.html</a:t>
            </a:r>
          </a:p>
          <a:p>
            <a:r>
              <a:rPr lang="en-IN" dirty="0"/>
              <a:t>Launch instance</a:t>
            </a:r>
          </a:p>
          <a:p>
            <a:pPr marL="457200" lvl="1" indent="0">
              <a:buNone/>
            </a:pPr>
            <a:r>
              <a:rPr lang="en-IN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89713878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17CEB1-6F4E-BAC1-456A-FB0A86824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Test the EC2 Instance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40E2AD-7519-28F9-40B9-C760A993EF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/>
              <a:t>When the instance is running, open its public IP address in the browser</a:t>
            </a:r>
          </a:p>
        </p:txBody>
      </p:sp>
    </p:spTree>
    <p:extLst>
      <p:ext uri="{BB962C8B-B14F-4D97-AF65-F5344CB8AC3E}">
        <p14:creationId xmlns:p14="http://schemas.microsoft.com/office/powerpoint/2010/main" val="185328457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2AE226-3BC0-5596-2BA3-4828B7925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EC2 Instance Types –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1B8F2A-16BC-96CE-1841-8BE875E062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A578F4-754C-7897-7FBF-7CE8A09C1F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422" y="1310752"/>
            <a:ext cx="10120674" cy="4535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28396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2AE226-3BC0-5596-2BA3-4828B7925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EC2 Instance Types –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1B8F2A-16BC-96CE-1841-8BE875E062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E8A654B-D30F-79AB-C15F-EF4B96C8FB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3350" y="1912561"/>
            <a:ext cx="10065300" cy="3923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77927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964ADC-1BF6-67E1-576E-6029A50A8E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Security Groups and Classic Ports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8186A5-AF9D-73A2-3CFB-A8B16375B1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90C7FD-56E8-41FA-1D45-02AF527225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486" y="1435150"/>
            <a:ext cx="9615655" cy="4256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28743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964ADC-1BF6-67E1-576E-6029A50A8E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Security Groups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8186A5-AF9D-73A2-3CFB-A8B16375B1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D8C3AC-BC27-7DB3-B1D7-437542F0EB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023" y="1690688"/>
            <a:ext cx="10572099" cy="4138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67407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964ADC-1BF6-67E1-576E-6029A50A8E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Security Groups -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8186A5-AF9D-73A2-3CFB-A8B16375B1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DF8A96-C741-59C5-176C-9801EA239F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253" y="1644558"/>
            <a:ext cx="10266917" cy="4374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78145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8A010-D2C9-2AB8-1B07-EF0CE527F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Ports to Remember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507146-596A-C8A9-8F8B-FF957D2E10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2BA641-0E3C-0F0F-EC35-E7B8A8246B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804" y="2198891"/>
            <a:ext cx="9934392" cy="3379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7475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0E4197-CDE4-B906-751A-554D71EFCA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Security Groups – Hands 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1B448C-5ECB-F97F-3B28-DEEB8DC0A5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Launch an instance, select it and go to ‘Security’ below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Left menu: Network &amp; Security -&gt; Security Groups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CD44F9A-791E-1F3B-7AC4-3630839CFE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6170" y="2495502"/>
            <a:ext cx="7734698" cy="1866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48254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0E4197-CDE4-B906-751A-554D71EFCA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Security Groups – Hands 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1B448C-5ECB-F97F-3B28-DEEB8DC0A5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Select the latest launched instance and check Inbound rules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SSH is allowed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19D7D5-1704-3F2D-35E5-7FB2660FD4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0863" y="2440315"/>
            <a:ext cx="6688476" cy="236989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A7B5C0C-884A-4DE2-FE5B-2EBA73FCE4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2793" y="5424901"/>
            <a:ext cx="8865056" cy="673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8601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40ADD-0630-43D9-C160-0A6291084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AWS Availability Zones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306EDD-F156-3A0A-1A0D-F2BB987F75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B0F5EE-E4D8-EE37-C50D-51A8B6264A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389" y="1502218"/>
            <a:ext cx="10481411" cy="4436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65576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0E4197-CDE4-B906-751A-554D71EFCA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Security Groups – Hands 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1B448C-5ECB-F97F-3B28-DEEB8DC0A5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Click on Edit Inbound rules to see details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If we see HTTP also, it means outsiders can access our instance, otherwise they cannot – test it (next slide)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06B38D2-954E-C0FA-79CC-F17BBEDF30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857" y="2406624"/>
            <a:ext cx="9329382" cy="2138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55608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0E4197-CDE4-B906-751A-554D71EFCA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Security Groups – Hands 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1B448C-5ECB-F97F-3B28-DEEB8DC0A5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Go back to our instance, details and click on the IP Address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EE34A7-7AD0-4157-28C7-5A380811CA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3567" y="2463750"/>
            <a:ext cx="7804551" cy="19304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441DB66-DEB7-5913-C66B-8775849BD5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808" y="4500218"/>
            <a:ext cx="4823716" cy="2104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79597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0E4197-CDE4-B906-751A-554D71EFCA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Security Groups – Hands 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1B448C-5ECB-F97F-3B28-DEEB8DC0A5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If you were able to access, delete HTTP rule and retry then add back HTTP rule in Security policies -&gt; Edit inbound rules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235B344-88C9-5E1B-CFB2-DB8A9C1658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2646" y="2102371"/>
            <a:ext cx="1168460" cy="5778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1BA28DD-B1A3-542A-3CB0-27E5B793E5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8964" y="2833168"/>
            <a:ext cx="8611043" cy="93349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FF08A2F-014D-1E7D-73EF-07E701B4AA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8166" y="4304285"/>
            <a:ext cx="6540836" cy="939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00366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7B95E2-0EB0-F4EF-F654-871D5BFF17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Using SSH – Putty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03ADE2-8825-3ACA-5B82-ACDCF87277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Download Putty (Windows software to connect to a Linux server using SSH)</a:t>
            </a:r>
          </a:p>
          <a:p>
            <a:r>
              <a:rPr lang="en-IN" dirty="0"/>
              <a:t>First use Putty Gen to convert the private key file that you had downloaded when creating a key pair on EC2 from PEM format into PPT format and save it in the same directory</a:t>
            </a:r>
          </a:p>
          <a:p>
            <a:r>
              <a:rPr lang="en-IN" dirty="0"/>
              <a:t>For this, click on Load</a:t>
            </a: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75F439-1039-F1A2-CC5A-9D19F265BB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5882" y="3682791"/>
            <a:ext cx="4385147" cy="2494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22788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7B95E2-0EB0-F4EF-F654-871D5BFF17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Puttygen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03ADE2-8825-3ACA-5B82-ACDCF87277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0ABC856-AA3E-16C5-7137-E6FEBB8CBE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5092" y="1925597"/>
            <a:ext cx="6553537" cy="22670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4FED86F-A75D-EAE9-35D0-BA9236A753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3949" y="4292634"/>
            <a:ext cx="3149762" cy="196225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AD723D3-8F9F-FDCB-534C-E9418224DD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0238" y="5105475"/>
            <a:ext cx="1346269" cy="336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3413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D5EDBF-2FA4-01EB-FF43-957BBC1590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Now try Putty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CD8AE7-BD89-D9B7-1BD4-6D3A87490E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ec2-user@Our instance’s IP address</a:t>
            </a:r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SSH -&gt; Auth -&gt; Browse under ‘Private key for authentication’, then Open, Accept in Security alert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CAB091A-FBCB-F87E-E094-CDA7512308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0190" y="1825625"/>
            <a:ext cx="2692538" cy="9271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98F491C-CC3F-1100-472C-B0E1D4BC1D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1237" y="4333800"/>
            <a:ext cx="4756394" cy="1498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39776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35AA6-8C17-CBED-152F-982883992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Alternative to SSH - EC2 Instance Connect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A63945-9908-4132-36B1-E9600276BF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Start the instance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Select the instance and Connect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49E210-AED3-4C0D-9137-5030341DFA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4245" y="1352443"/>
            <a:ext cx="6788499" cy="20765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D01E6E7-905D-3FF9-E852-70015EB046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4245" y="4692567"/>
            <a:ext cx="5658141" cy="1619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32189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35AA6-8C17-CBED-152F-982883992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EC2 Instance Connect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A63945-9908-4132-36B1-E9600276BF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Under ‘EC2 Instance Connect’ click on Connect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FA2EAC8-676D-CE19-1786-9DBE5EF478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2312" y="2387370"/>
            <a:ext cx="7779150" cy="4470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18969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35AA6-8C17-CBED-152F-982883992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Result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A63945-9908-4132-36B1-E9600276BF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BB6FA3-8752-90D5-EC0B-9DAD9023F8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995" y="2159699"/>
            <a:ext cx="4441567" cy="2247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57737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D49EF46-8120-E7F7-1181-4528C463C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Installing Tomcat Web Server on EC2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D798EC1-F9B6-B1D3-C599-1D971C6ACD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005123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2FB1A3-FF5D-FEC1-2B73-F32E32C93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AWS Points of Presence (Edge Locations)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ECD3D3-9453-334E-9DB7-5FEB09A9D2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1605A1-BDB3-FD87-2F68-DC21A584DE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671" y="1690688"/>
            <a:ext cx="9589378" cy="4237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98320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445956-906A-A3A9-D007-492C223C88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Pre-requisites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C9B9A9-CCA8-859A-946D-A9741895A0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Create an Amazon Linux EC2 instance with default configurations</a:t>
            </a:r>
          </a:p>
          <a:p>
            <a:r>
              <a:rPr lang="en-IN" dirty="0"/>
              <a:t>Make sure to create a key pair (or use an existing one) and to keep port 80 open</a:t>
            </a:r>
          </a:p>
          <a:p>
            <a:r>
              <a:rPr lang="en-IN" dirty="0"/>
              <a:t>Use putty to connect to the EC2 instance, user name will be ec2-user</a:t>
            </a:r>
          </a:p>
        </p:txBody>
      </p:sp>
    </p:spTree>
    <p:extLst>
      <p:ext uri="{BB962C8B-B14F-4D97-AF65-F5344CB8AC3E}">
        <p14:creationId xmlns:p14="http://schemas.microsoft.com/office/powerpoint/2010/main" val="25553874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445956-906A-A3A9-D007-492C223C88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Downloading and Installing Tomcat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C9B9A9-CCA8-859A-946D-A9741895A0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IN" dirty="0"/>
              <a:t>Install Java</a:t>
            </a:r>
          </a:p>
          <a:p>
            <a:pPr lvl="1"/>
            <a:r>
              <a:rPr lang="en-IN" b="1" dirty="0"/>
              <a:t>yum install java-1.8* (or </a:t>
            </a:r>
            <a:r>
              <a:rPr lang="en-IN" b="1" dirty="0" err="1"/>
              <a:t>sudo</a:t>
            </a:r>
            <a:r>
              <a:rPr lang="en-IN" b="1" dirty="0"/>
              <a:t> yum install java-1.8*)</a:t>
            </a:r>
          </a:p>
          <a:p>
            <a:r>
              <a:rPr lang="en-IN" dirty="0"/>
              <a:t>Install Tomcat</a:t>
            </a:r>
          </a:p>
          <a:p>
            <a:pPr lvl="1"/>
            <a:r>
              <a:rPr lang="en-IN" b="1" dirty="0" err="1"/>
              <a:t>sudo</a:t>
            </a:r>
            <a:r>
              <a:rPr lang="en-IN" b="1" dirty="0"/>
              <a:t> </a:t>
            </a:r>
            <a:r>
              <a:rPr lang="en-IN" b="1" dirty="0" err="1"/>
              <a:t>su</a:t>
            </a:r>
            <a:r>
              <a:rPr lang="en-IN" b="1" dirty="0"/>
              <a:t> -</a:t>
            </a:r>
          </a:p>
          <a:p>
            <a:pPr lvl="1"/>
            <a:r>
              <a:rPr lang="en-IN" b="1" dirty="0"/>
              <a:t>cd /</a:t>
            </a:r>
          </a:p>
          <a:p>
            <a:pPr lvl="1"/>
            <a:r>
              <a:rPr lang="en-IN" b="1" dirty="0"/>
              <a:t>cd /opt</a:t>
            </a:r>
          </a:p>
          <a:p>
            <a:pPr lvl="1"/>
            <a:r>
              <a:rPr lang="en-IN" b="1" dirty="0"/>
              <a:t>#Download tomcat binary</a:t>
            </a:r>
          </a:p>
          <a:p>
            <a:pPr lvl="1"/>
            <a:r>
              <a:rPr lang="en-IN" b="1" dirty="0" err="1"/>
              <a:t>wget</a:t>
            </a:r>
            <a:r>
              <a:rPr lang="en-IN" b="1" dirty="0"/>
              <a:t> https://dlcdn.apache.org/tomcat/tomcat-9/v9.0.68/bin/apache-tomcat-9.0.68.tar.gz</a:t>
            </a:r>
          </a:p>
          <a:p>
            <a:pPr lvl="1"/>
            <a:r>
              <a:rPr lang="en-IN" b="1" dirty="0"/>
              <a:t>#unzip tomcat binary</a:t>
            </a:r>
          </a:p>
          <a:p>
            <a:pPr lvl="1"/>
            <a:r>
              <a:rPr lang="en-IN" b="1" dirty="0"/>
              <a:t>tar -</a:t>
            </a:r>
            <a:r>
              <a:rPr lang="en-IN" b="1" dirty="0" err="1"/>
              <a:t>zvxf</a:t>
            </a:r>
            <a:r>
              <a:rPr lang="en-IN" b="1" dirty="0"/>
              <a:t> apache-tomcat-9.0.68.tar.gz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9009276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445956-906A-A3A9-D007-492C223C88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Downloading and Installing Tomcat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C9B9A9-CCA8-859A-946D-A9741895A0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IN" dirty="0"/>
              <a:t>Add permissions to start and stop Tomcat</a:t>
            </a:r>
          </a:p>
          <a:p>
            <a:pPr lvl="1"/>
            <a:r>
              <a:rPr lang="en-IN" b="1" dirty="0"/>
              <a:t>cd apache-tomcat-9.0.68 (Full directory path is: /opt/ apache-tomcat-9.0.68)</a:t>
            </a:r>
          </a:p>
          <a:p>
            <a:pPr lvl="1"/>
            <a:r>
              <a:rPr lang="en-IN" b="1" dirty="0"/>
              <a:t>cd bin</a:t>
            </a:r>
          </a:p>
          <a:p>
            <a:pPr lvl="1"/>
            <a:r>
              <a:rPr lang="en-IN" b="1" dirty="0" err="1"/>
              <a:t>chmod</a:t>
            </a:r>
            <a:r>
              <a:rPr lang="en-IN" b="1" dirty="0"/>
              <a:t> +x startup.sh</a:t>
            </a:r>
          </a:p>
          <a:p>
            <a:pPr lvl="1"/>
            <a:r>
              <a:rPr lang="en-IN" b="1" dirty="0" err="1"/>
              <a:t>chmod</a:t>
            </a:r>
            <a:r>
              <a:rPr lang="en-IN" b="1" dirty="0"/>
              <a:t> +x shutdown.sh</a:t>
            </a:r>
          </a:p>
          <a:p>
            <a:r>
              <a:rPr lang="en-IN" dirty="0"/>
              <a:t>Change Tomcat port number from 8080 to 80</a:t>
            </a:r>
          </a:p>
          <a:p>
            <a:pPr lvl="1"/>
            <a:r>
              <a:rPr lang="en-IN" b="1" dirty="0"/>
              <a:t>cd ..</a:t>
            </a:r>
          </a:p>
          <a:p>
            <a:pPr lvl="1"/>
            <a:r>
              <a:rPr lang="en-IN" b="1" dirty="0"/>
              <a:t>cd conf</a:t>
            </a:r>
          </a:p>
          <a:p>
            <a:pPr lvl="1"/>
            <a:r>
              <a:rPr lang="en-IN" b="1" dirty="0"/>
              <a:t>nano server.xml (Here look for 8080 and change it to 80) then </a:t>
            </a:r>
            <a:r>
              <a:rPr lang="en-IN" b="1" dirty="0" err="1"/>
              <a:t>Ctrl+X</a:t>
            </a:r>
            <a:endParaRPr lang="en-IN" b="1" dirty="0"/>
          </a:p>
          <a:p>
            <a:pPr lvl="1"/>
            <a:r>
              <a:rPr lang="en-IN" b="1" dirty="0"/>
              <a:t>cd ..</a:t>
            </a:r>
          </a:p>
          <a:p>
            <a:pPr lvl="1"/>
            <a:r>
              <a:rPr lang="en-IN" b="1" dirty="0"/>
              <a:t>cd bin</a:t>
            </a:r>
          </a:p>
          <a:p>
            <a:pPr lvl="1"/>
            <a:r>
              <a:rPr lang="en-IN" b="1" dirty="0"/>
              <a:t>./startup.sh</a:t>
            </a:r>
          </a:p>
        </p:txBody>
      </p:sp>
    </p:spTree>
    <p:extLst>
      <p:ext uri="{BB962C8B-B14F-4D97-AF65-F5344CB8AC3E}">
        <p14:creationId xmlns:p14="http://schemas.microsoft.com/office/powerpoint/2010/main" val="316657938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445956-906A-A3A9-D007-492C223C88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Test: Open Browser and Specify the URL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C9B9A9-CCA8-859A-946D-A9741895A0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/>
              <a:t>http://34.201.59.231:80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B5254A-AA5A-8935-42C6-49350D4E1E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4010" y="2456381"/>
            <a:ext cx="7044137" cy="3855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35646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B59D5-DC16-4993-FE3B-FFDBD7E26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Creating ‘Hello World’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1AC521-5DD2-E769-84CC-F3DDFBF00B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IN" dirty="0"/>
              <a:t>Go to /opt/</a:t>
            </a:r>
            <a:r>
              <a:rPr lang="en-IN" dirty="0" err="1"/>
              <a:t>apache</a:t>
            </a:r>
            <a:r>
              <a:rPr lang="en-IN" dirty="0"/>
              <a:t>…/webapps directory</a:t>
            </a:r>
          </a:p>
          <a:p>
            <a:r>
              <a:rPr lang="en-IN" dirty="0" err="1"/>
              <a:t>mkdir</a:t>
            </a:r>
            <a:r>
              <a:rPr lang="en-IN" dirty="0"/>
              <a:t> </a:t>
            </a:r>
            <a:r>
              <a:rPr lang="en-IN" dirty="0" err="1"/>
              <a:t>cdac</a:t>
            </a:r>
            <a:endParaRPr lang="en-IN" dirty="0"/>
          </a:p>
          <a:p>
            <a:r>
              <a:rPr lang="en-IN" dirty="0"/>
              <a:t>cd </a:t>
            </a:r>
            <a:r>
              <a:rPr lang="en-IN" dirty="0" err="1"/>
              <a:t>cdac</a:t>
            </a:r>
            <a:endParaRPr lang="en-IN" dirty="0"/>
          </a:p>
          <a:p>
            <a:r>
              <a:rPr lang="en-IN" dirty="0"/>
              <a:t>nano </a:t>
            </a:r>
            <a:r>
              <a:rPr lang="en-IN" dirty="0" err="1"/>
              <a:t>hello.jsp</a:t>
            </a:r>
            <a:endParaRPr lang="en-IN" dirty="0"/>
          </a:p>
          <a:p>
            <a:pPr marL="457200" lvl="1" indent="0">
              <a:buNone/>
            </a:pPr>
            <a:r>
              <a:rPr lang="en-IN" dirty="0"/>
              <a:t>&lt;%</a:t>
            </a:r>
          </a:p>
          <a:p>
            <a:pPr marL="914400" lvl="2" indent="0">
              <a:buNone/>
            </a:pPr>
            <a:r>
              <a:rPr lang="en-IN" dirty="0" err="1"/>
              <a:t>out.println</a:t>
            </a:r>
            <a:r>
              <a:rPr lang="en-IN" dirty="0"/>
              <a:t> (“Hello World”);</a:t>
            </a:r>
          </a:p>
          <a:p>
            <a:pPr marL="457200" lvl="1" indent="0">
              <a:buNone/>
            </a:pPr>
            <a:r>
              <a:rPr lang="en-IN" dirty="0"/>
              <a:t>%&gt;</a:t>
            </a:r>
          </a:p>
          <a:p>
            <a:r>
              <a:rPr lang="en-IN" dirty="0" err="1"/>
              <a:t>mkdir</a:t>
            </a:r>
            <a:r>
              <a:rPr lang="en-IN" dirty="0"/>
              <a:t> WEB-INF (Inside </a:t>
            </a:r>
            <a:r>
              <a:rPr lang="en-IN" dirty="0" err="1"/>
              <a:t>cdac</a:t>
            </a:r>
            <a:r>
              <a:rPr lang="en-IN" dirty="0"/>
              <a:t> directory)</a:t>
            </a:r>
          </a:p>
          <a:p>
            <a:r>
              <a:rPr lang="en-IN" dirty="0"/>
              <a:t>cd WEB-INF</a:t>
            </a:r>
          </a:p>
          <a:p>
            <a:r>
              <a:rPr lang="en-IN" dirty="0"/>
              <a:t>nano web.xml</a:t>
            </a:r>
          </a:p>
          <a:p>
            <a:pPr marL="457200" lvl="1" indent="0">
              <a:buNone/>
            </a:pPr>
            <a:r>
              <a:rPr lang="en-IN" dirty="0"/>
              <a:t>&lt;? xml version = “1.0” ?&gt;</a:t>
            </a:r>
          </a:p>
          <a:p>
            <a:pPr marL="914400" lvl="2" indent="0">
              <a:buNone/>
            </a:pPr>
            <a:r>
              <a:rPr lang="en-IN" dirty="0"/>
              <a:t>&lt;web-app&gt;</a:t>
            </a:r>
          </a:p>
          <a:p>
            <a:pPr marL="914400" lvl="2" indent="0">
              <a:buNone/>
            </a:pPr>
            <a:r>
              <a:rPr lang="en-IN" dirty="0"/>
              <a:t>&lt;/web-app&gt;</a:t>
            </a:r>
          </a:p>
        </p:txBody>
      </p:sp>
    </p:spTree>
    <p:extLst>
      <p:ext uri="{BB962C8B-B14F-4D97-AF65-F5344CB8AC3E}">
        <p14:creationId xmlns:p14="http://schemas.microsoft.com/office/powerpoint/2010/main" val="59591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77979-5B87-31A2-2BAA-037FD3825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Start Tomcat Server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FC5873-AA58-8797-6250-3881748B62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sz="3600" dirty="0"/>
              <a:t>cd ..</a:t>
            </a:r>
          </a:p>
          <a:p>
            <a:r>
              <a:rPr lang="en-IN" sz="3600" dirty="0"/>
              <a:t>cd ..</a:t>
            </a:r>
          </a:p>
          <a:p>
            <a:r>
              <a:rPr lang="en-IN" sz="3600" dirty="0"/>
              <a:t>cd bin</a:t>
            </a:r>
          </a:p>
          <a:p>
            <a:r>
              <a:rPr lang="en-IN" sz="3600" dirty="0"/>
              <a:t>./startup.sh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3470969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B59D5-DC16-4993-FE3B-FFDBD7E26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Testing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7284512-7678-6EAC-4455-A386126999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28704" y="1690688"/>
            <a:ext cx="6914618" cy="1738312"/>
          </a:xfrm>
        </p:spPr>
      </p:pic>
    </p:spTree>
    <p:extLst>
      <p:ext uri="{BB962C8B-B14F-4D97-AF65-F5344CB8AC3E}">
        <p14:creationId xmlns:p14="http://schemas.microsoft.com/office/powerpoint/2010/main" val="191240160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620AA4C-F75B-42E4-DB07-FEABD2C9B4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User Authentication, Authorization, and Confidentiality on the Tomcat Server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546681-6C4B-5A05-2679-097D1E1987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9369759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DC2689-8B83-F6C7-C54F-1C988BB32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Adding User Authentication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5B4C59-73CB-B553-F010-7135367211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Edit tomcat/conf/tomcat-users.xml to add a user:</a:t>
            </a:r>
          </a:p>
          <a:p>
            <a:pPr marL="0" indent="0">
              <a:buNone/>
            </a:pPr>
            <a:r>
              <a:rPr lang="en-IN" b="1" dirty="0"/>
              <a:t>&lt;user username = "</a:t>
            </a:r>
            <a:r>
              <a:rPr lang="en-IN" b="1" dirty="0" err="1"/>
              <a:t>cdac</a:t>
            </a:r>
            <a:r>
              <a:rPr lang="en-IN" b="1" dirty="0"/>
              <a:t>" password = "</a:t>
            </a:r>
            <a:r>
              <a:rPr lang="en-IN" b="1" dirty="0" err="1"/>
              <a:t>cdac</a:t>
            </a:r>
            <a:r>
              <a:rPr lang="en-IN" b="1" dirty="0"/>
              <a:t>" roles = "manager" /&gt;</a:t>
            </a:r>
          </a:p>
        </p:txBody>
      </p:sp>
    </p:spTree>
    <p:extLst>
      <p:ext uri="{BB962C8B-B14F-4D97-AF65-F5344CB8AC3E}">
        <p14:creationId xmlns:p14="http://schemas.microsoft.com/office/powerpoint/2010/main" val="240015206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DC2689-8B83-F6C7-C54F-1C988BB32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Adding User Authentication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5B4C59-73CB-B553-F010-7135367211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25000" lnSpcReduction="20000"/>
          </a:bodyPr>
          <a:lstStyle/>
          <a:p>
            <a:r>
              <a:rPr lang="en-IN" dirty="0"/>
              <a:t>Edit tomcat/webapps/</a:t>
            </a:r>
            <a:r>
              <a:rPr lang="en-IN" dirty="0" err="1"/>
              <a:t>cdac</a:t>
            </a:r>
            <a:r>
              <a:rPr lang="en-IN" dirty="0"/>
              <a:t>/WEB-INF/web.xml to add the following:</a:t>
            </a:r>
            <a:r>
              <a:rPr lang="en-US" dirty="0"/>
              <a:t> </a:t>
            </a:r>
          </a:p>
          <a:p>
            <a:r>
              <a:rPr lang="en-US" dirty="0"/>
              <a:t>&lt;?xml version = "1.0" ?&gt; </a:t>
            </a:r>
          </a:p>
          <a:p>
            <a:r>
              <a:rPr lang="en-US" dirty="0"/>
              <a:t>&lt;web-app&gt;</a:t>
            </a:r>
          </a:p>
          <a:p>
            <a:r>
              <a:rPr lang="en-US" b="1" dirty="0"/>
              <a:t>	&lt;security-constraint&gt;</a:t>
            </a:r>
          </a:p>
          <a:p>
            <a:r>
              <a:rPr lang="en-US" b="1" dirty="0"/>
              <a:t>		&lt;web-resource-collection&gt;</a:t>
            </a:r>
          </a:p>
          <a:p>
            <a:r>
              <a:rPr lang="en-US" b="1" dirty="0"/>
              <a:t>			&lt;web-resource-name&gt;My JSP&lt;/web-resource-name&gt;</a:t>
            </a:r>
          </a:p>
          <a:p>
            <a:r>
              <a:rPr lang="en-US" b="1" dirty="0"/>
              <a:t>			&lt;</a:t>
            </a:r>
            <a:r>
              <a:rPr lang="en-US" b="1" dirty="0" err="1"/>
              <a:t>url</a:t>
            </a:r>
            <a:r>
              <a:rPr lang="en-US" b="1" dirty="0"/>
              <a:t>-pattern&gt;/</a:t>
            </a:r>
            <a:r>
              <a:rPr lang="en-US" b="1" dirty="0" err="1"/>
              <a:t>test.jsp</a:t>
            </a:r>
            <a:r>
              <a:rPr lang="en-US" b="1" dirty="0"/>
              <a:t>&lt;/</a:t>
            </a:r>
            <a:r>
              <a:rPr lang="en-US" b="1" dirty="0" err="1"/>
              <a:t>url</a:t>
            </a:r>
            <a:r>
              <a:rPr lang="en-US" b="1" dirty="0"/>
              <a:t>-pattern&gt;</a:t>
            </a:r>
          </a:p>
          <a:p>
            <a:r>
              <a:rPr lang="en-US" b="1" dirty="0"/>
              <a:t>			&lt;http-method&gt;GET&lt;/http-method&gt;</a:t>
            </a:r>
          </a:p>
          <a:p>
            <a:r>
              <a:rPr lang="en-US" b="1" dirty="0"/>
              <a:t>			&lt;http-method&gt;POST&lt;/http-method&gt;</a:t>
            </a:r>
          </a:p>
          <a:p>
            <a:r>
              <a:rPr lang="en-US" b="1" dirty="0"/>
              <a:t>		&lt;/web-resource-collection&gt;</a:t>
            </a:r>
          </a:p>
          <a:p>
            <a:r>
              <a:rPr lang="en-US" dirty="0"/>
              <a:t>		</a:t>
            </a:r>
            <a:r>
              <a:rPr lang="en-US" b="1" dirty="0"/>
              <a:t>&lt;auth-constraint&gt;</a:t>
            </a:r>
          </a:p>
          <a:p>
            <a:r>
              <a:rPr lang="en-US" b="1" dirty="0"/>
              <a:t>			&lt;role-name&gt;manager&lt;/role-name&gt;</a:t>
            </a:r>
          </a:p>
          <a:p>
            <a:r>
              <a:rPr lang="en-US" b="1" dirty="0"/>
              <a:t>		&lt;/auth-constraint&gt;</a:t>
            </a:r>
            <a:r>
              <a:rPr lang="en-US" dirty="0"/>
              <a:t>		</a:t>
            </a:r>
          </a:p>
          <a:p>
            <a:r>
              <a:rPr lang="en-US" dirty="0"/>
              <a:t>		</a:t>
            </a:r>
            <a:r>
              <a:rPr lang="en-US" b="1" dirty="0"/>
              <a:t>&lt;user-data-constraint&gt;</a:t>
            </a:r>
          </a:p>
          <a:p>
            <a:r>
              <a:rPr lang="en-US" b="1" dirty="0"/>
              <a:t>			&lt;transport-guarantee&gt;CONFIDENTIAL&lt;/transport-guarantee&gt;</a:t>
            </a:r>
          </a:p>
          <a:p>
            <a:r>
              <a:rPr lang="en-US" b="1" dirty="0"/>
              <a:t>		&lt;/user-data-constraint&gt;</a:t>
            </a:r>
          </a:p>
          <a:p>
            <a:r>
              <a:rPr lang="en-US" b="1" dirty="0"/>
              <a:t>	&lt;/security-constraint&gt;</a:t>
            </a:r>
          </a:p>
          <a:p>
            <a:pPr lvl="1"/>
            <a:r>
              <a:rPr lang="en-US" b="1" dirty="0"/>
              <a:t>&lt;login-config&gt;</a:t>
            </a:r>
          </a:p>
          <a:p>
            <a:r>
              <a:rPr lang="en-US" b="1" dirty="0"/>
              <a:t>		&lt;auth-method&gt;BASIC&lt;/auth-method&gt;</a:t>
            </a:r>
          </a:p>
          <a:p>
            <a:r>
              <a:rPr lang="en-US" b="1" dirty="0"/>
              <a:t>	&lt;/login-config&gt;</a:t>
            </a:r>
          </a:p>
          <a:p>
            <a:r>
              <a:rPr lang="en-US" b="1" dirty="0"/>
              <a:t>	&lt;security-role&gt;</a:t>
            </a:r>
          </a:p>
          <a:p>
            <a:r>
              <a:rPr lang="en-US" b="1" dirty="0"/>
              <a:t>		&lt;role-name&gt;manager&lt;/role-name&gt;</a:t>
            </a:r>
          </a:p>
          <a:p>
            <a:r>
              <a:rPr lang="en-US" b="1" dirty="0"/>
              <a:t>	&lt;/security-role&gt;</a:t>
            </a:r>
          </a:p>
          <a:p>
            <a:r>
              <a:rPr lang="en-US" b="1" dirty="0"/>
              <a:t>&lt;/web-app&gt;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10833888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D8B475-1975-3BD5-7D9A-2E9B0B221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Signup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71CBD0-383F-C046-EE74-99D7917485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Signup for AWS with your email id </a:t>
            </a:r>
          </a:p>
          <a:p>
            <a:r>
              <a:rPr lang="en-IN" dirty="0"/>
              <a:t>Remember the id, password and also the AWS account id (different from your email id) – This creates a </a:t>
            </a:r>
            <a:r>
              <a:rPr lang="en-IN" b="1" dirty="0"/>
              <a:t>root account</a:t>
            </a:r>
            <a:endParaRPr lang="en-IN" dirty="0"/>
          </a:p>
          <a:p>
            <a:r>
              <a:rPr lang="en-IN" dirty="0"/>
              <a:t>You will require your phone and credit card</a:t>
            </a:r>
          </a:p>
        </p:txBody>
      </p:sp>
    </p:spTree>
    <p:extLst>
      <p:ext uri="{BB962C8B-B14F-4D97-AF65-F5344CB8AC3E}">
        <p14:creationId xmlns:p14="http://schemas.microsoft.com/office/powerpoint/2010/main" val="153734494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715795-14B4-5817-27D7-1C0FF022D5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07D673-B355-77D8-C0EC-CBDEC3006D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Restart tomcat server and check the URL &lt;</a:t>
            </a:r>
            <a:r>
              <a:rPr lang="en-IN" dirty="0" err="1"/>
              <a:t>ip</a:t>
            </a:r>
            <a:r>
              <a:rPr lang="en-IN" dirty="0"/>
              <a:t> address&gt;/</a:t>
            </a:r>
            <a:r>
              <a:rPr lang="en-IN" dirty="0" err="1"/>
              <a:t>cdac</a:t>
            </a:r>
            <a:r>
              <a:rPr lang="en-IN" dirty="0"/>
              <a:t>/</a:t>
            </a:r>
            <a:r>
              <a:rPr lang="en-IN" dirty="0" err="1"/>
              <a:t>test.jsp</a:t>
            </a:r>
            <a:r>
              <a:rPr lang="en-IN" dirty="0"/>
              <a:t> in the browser</a:t>
            </a:r>
          </a:p>
          <a:p>
            <a:r>
              <a:rPr lang="en-IN" dirty="0"/>
              <a:t>It should ask for user id and password</a:t>
            </a:r>
          </a:p>
        </p:txBody>
      </p:sp>
    </p:spTree>
    <p:extLst>
      <p:ext uri="{BB962C8B-B14F-4D97-AF65-F5344CB8AC3E}">
        <p14:creationId xmlns:p14="http://schemas.microsoft.com/office/powerpoint/2010/main" val="49312448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603A7-1E6A-C27C-A297-F52B8B634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Adding Confidentiality/SSL/TLS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BE6127-8F2A-BA9D-5B30-32497A957C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First create a public-private key pair in the EC2 instance:</a:t>
            </a:r>
          </a:p>
          <a:p>
            <a:pPr marL="0" indent="0">
              <a:buNone/>
            </a:pPr>
            <a:r>
              <a:rPr lang="en-IN" b="1" dirty="0"/>
              <a:t>	</a:t>
            </a:r>
            <a:r>
              <a:rPr lang="en-IN" b="1" dirty="0" err="1"/>
              <a:t>keytool</a:t>
            </a:r>
            <a:r>
              <a:rPr lang="en-IN" b="1" dirty="0"/>
              <a:t> –</a:t>
            </a:r>
            <a:r>
              <a:rPr lang="en-IN" b="1" dirty="0" err="1"/>
              <a:t>genkey</a:t>
            </a:r>
            <a:r>
              <a:rPr lang="en-IN" b="1" dirty="0"/>
              <a:t> –alias tomcat –</a:t>
            </a:r>
            <a:r>
              <a:rPr lang="en-IN" b="1" dirty="0" err="1"/>
              <a:t>keyalg</a:t>
            </a:r>
            <a:r>
              <a:rPr lang="en-IN" b="1" dirty="0"/>
              <a:t> RSA</a:t>
            </a:r>
          </a:p>
          <a:p>
            <a:r>
              <a:rPr lang="en-IN" dirty="0"/>
              <a:t>Make sure the password is </a:t>
            </a:r>
            <a:r>
              <a:rPr lang="en-IN" b="1" dirty="0" err="1"/>
              <a:t>changeit</a:t>
            </a:r>
            <a:endParaRPr lang="en-IN" dirty="0"/>
          </a:p>
          <a:p>
            <a:r>
              <a:rPr lang="en-IN" dirty="0"/>
              <a:t>Export the public key into a file:</a:t>
            </a:r>
          </a:p>
          <a:p>
            <a:pPr marL="457200" lvl="1" indent="0">
              <a:buNone/>
            </a:pPr>
            <a:r>
              <a:rPr lang="en-US" altLang="en-US" b="1" dirty="0" err="1"/>
              <a:t>keytool</a:t>
            </a:r>
            <a:r>
              <a:rPr lang="en-US" altLang="en-US" b="1" dirty="0"/>
              <a:t> -</a:t>
            </a:r>
            <a:r>
              <a:rPr lang="en-US" altLang="en-US" b="1" dirty="0" err="1"/>
              <a:t>exportcert</a:t>
            </a:r>
            <a:r>
              <a:rPr lang="en-US" altLang="en-US" b="1" dirty="0"/>
              <a:t> -file cloudcert.p12 -alias tomcat</a:t>
            </a:r>
          </a:p>
          <a:p>
            <a:r>
              <a:rPr lang="en-US" dirty="0"/>
              <a:t>This file needs to be exported into our desktop/local Web browser store</a:t>
            </a:r>
          </a:p>
          <a:p>
            <a:r>
              <a:rPr lang="en-US" dirty="0"/>
              <a:t>For this, we will need to download this file from the EC2 instance to our local machine (See next slide)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0831119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8389E0-49F3-9159-689C-8AE45D998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Downloading the .p12 File From EC2 Instance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418895-1B3B-9088-76CE-9C7D7F6E2D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IN" dirty="0"/>
              <a:t>Install a tool called </a:t>
            </a:r>
            <a:r>
              <a:rPr lang="en-IN" b="1" dirty="0"/>
              <a:t>WinSCP</a:t>
            </a:r>
            <a:r>
              <a:rPr lang="en-IN" dirty="0"/>
              <a:t> – Allows us to download/upload files between local machine and EC2 instance</a:t>
            </a:r>
          </a:p>
          <a:p>
            <a:r>
              <a:rPr lang="en-IN" dirty="0"/>
              <a:t>Select </a:t>
            </a:r>
            <a:r>
              <a:rPr lang="en-IN" i="1"/>
              <a:t>File Protocol as SCP</a:t>
            </a:r>
            <a:endParaRPr lang="en-IN"/>
          </a:p>
          <a:p>
            <a:r>
              <a:rPr lang="en-IN" dirty="0"/>
              <a:t>We need to provide EC2 instance’s Public IPv4 DNS (e.g. </a:t>
            </a:r>
            <a:r>
              <a:rPr lang="en-IN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ec2-54-234-48-116.compute-1.amazonaws.com) </a:t>
            </a:r>
            <a:r>
              <a:rPr lang="en-IN" dirty="0"/>
              <a:t>for our EC2 instance in this tool</a:t>
            </a:r>
          </a:p>
          <a:p>
            <a:r>
              <a:rPr lang="en-IN" dirty="0"/>
              <a:t>User id: ec2-user, No password, then Advanced, provide the private key file for authentication and connect</a:t>
            </a:r>
          </a:p>
          <a:p>
            <a:r>
              <a:rPr lang="en-IN" dirty="0"/>
              <a:t>It then shows our desktop and EC2 instance files side-by-side (See next slide)</a:t>
            </a:r>
          </a:p>
          <a:p>
            <a:r>
              <a:rPr lang="en-IN" dirty="0"/>
              <a:t>We can drag and drop files from one to the other, as if they are both local machines</a:t>
            </a:r>
          </a:p>
          <a:p>
            <a:r>
              <a:rPr lang="en-IN" dirty="0"/>
              <a:t>For non-Windows machines: </a:t>
            </a:r>
            <a:r>
              <a:rPr lang="en-IN" b="1" dirty="0" err="1"/>
              <a:t>scp</a:t>
            </a:r>
            <a:r>
              <a:rPr lang="en-IN" b="1" dirty="0"/>
              <a:t> </a:t>
            </a:r>
            <a:r>
              <a:rPr lang="en-IN" dirty="0"/>
              <a:t>command - </a:t>
            </a:r>
            <a:r>
              <a:rPr lang="en-IN" dirty="0">
                <a:hlinkClick r:id="rId2"/>
              </a:rPr>
              <a:t>https://linuxhint.com/transfer-files-ec2-instance/</a:t>
            </a:r>
            <a:r>
              <a:rPr lang="en-IN" dirty="0"/>
              <a:t> (For timeouts, try this: https://superuser.com/questions/577911/scp-lost-connection-but-ssh-works-fine)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5378614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C7DD8-5A15-218C-BE45-B4F66A655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WinSCP Screen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28E872-CF03-EDEF-4C9F-77F59656C3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1E8AD1-9E78-1BBA-9F10-CA3560B2C4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9136" y="1576015"/>
            <a:ext cx="9133727" cy="4687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90474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3945E2-807A-398C-D8FD-7FD701491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Go to opt directory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2541C-E5ED-0989-C2B4-CC4710EB89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You will see cloudcert.p12 file</a:t>
            </a:r>
          </a:p>
          <a:p>
            <a:r>
              <a:rPr lang="en-IN" dirty="0"/>
              <a:t>Drag it to your local machine in some folder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9AD32F-8E4F-03CE-CCDE-EC37C4EA6F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879" y="2950315"/>
            <a:ext cx="10236726" cy="2101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15822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3945E2-807A-398C-D8FD-7FD701491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Add the File to Browser Certificate Store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2541C-E5ED-0989-C2B4-CC4710EB89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Open the browser, Settings-&gt;Privacy and security-&gt;Manage device certificates-&gt;Trusted root-&gt;Import-&gt;cloudcert.p12</a:t>
            </a:r>
          </a:p>
        </p:txBody>
      </p:sp>
    </p:spTree>
    <p:extLst>
      <p:ext uri="{BB962C8B-B14F-4D97-AF65-F5344CB8AC3E}">
        <p14:creationId xmlns:p14="http://schemas.microsoft.com/office/powerpoint/2010/main" val="63411589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3945E2-807A-398C-D8FD-7FD701491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Edit the server.xml file on EC2 tomcat/conf Directory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2541C-E5ED-0989-C2B4-CC4710EB89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IN" dirty="0"/>
              <a:t>Edit the following to change port 8443 to 443:</a:t>
            </a:r>
          </a:p>
          <a:p>
            <a:pPr marL="457200" lvl="1" indent="0">
              <a:buNone/>
            </a:pPr>
            <a:r>
              <a:rPr lang="en-IN" dirty="0"/>
              <a:t>&lt;Connector port="80" protocol="HTTP/1.1"</a:t>
            </a:r>
          </a:p>
          <a:p>
            <a:pPr marL="457200" lvl="1" indent="0">
              <a:buNone/>
            </a:pPr>
            <a:r>
              <a:rPr lang="en-IN" dirty="0"/>
              <a:t>               </a:t>
            </a:r>
            <a:r>
              <a:rPr lang="en-IN" dirty="0" err="1"/>
              <a:t>connectionTimeout</a:t>
            </a:r>
            <a:r>
              <a:rPr lang="en-IN" dirty="0"/>
              <a:t>="20000"</a:t>
            </a:r>
          </a:p>
          <a:p>
            <a:pPr marL="457200" lvl="1" indent="0">
              <a:buNone/>
            </a:pPr>
            <a:r>
              <a:rPr lang="en-IN" dirty="0"/>
              <a:t>               </a:t>
            </a:r>
            <a:r>
              <a:rPr lang="en-IN" b="1" dirty="0" err="1"/>
              <a:t>redirectPort</a:t>
            </a:r>
            <a:r>
              <a:rPr lang="en-IN" b="1" dirty="0"/>
              <a:t>="443"</a:t>
            </a:r>
            <a:r>
              <a:rPr lang="en-IN" dirty="0"/>
              <a:t> /&gt;</a:t>
            </a:r>
          </a:p>
          <a:p>
            <a:r>
              <a:rPr lang="en-IN" dirty="0"/>
              <a:t>Below, do this where you see 8443 and uncomment it:</a:t>
            </a:r>
          </a:p>
          <a:p>
            <a:pPr marL="457200" lvl="1" indent="0">
              <a:buNone/>
            </a:pPr>
            <a:r>
              <a:rPr lang="en-IN" dirty="0"/>
              <a:t>&lt;Connector port="</a:t>
            </a:r>
            <a:r>
              <a:rPr lang="en-IN" b="1" dirty="0"/>
              <a:t>443</a:t>
            </a:r>
            <a:r>
              <a:rPr lang="en-IN" dirty="0"/>
              <a:t>" protocol="org.apache.coyote.http11.Http11NioProtocol"</a:t>
            </a:r>
          </a:p>
          <a:p>
            <a:pPr marL="457200" lvl="1" indent="0">
              <a:buNone/>
            </a:pPr>
            <a:r>
              <a:rPr lang="en-IN" dirty="0"/>
              <a:t>               </a:t>
            </a:r>
            <a:r>
              <a:rPr lang="en-IN" dirty="0" err="1"/>
              <a:t>maxThreads</a:t>
            </a:r>
            <a:r>
              <a:rPr lang="en-IN" dirty="0"/>
              <a:t>="150" </a:t>
            </a:r>
            <a:r>
              <a:rPr lang="en-IN" dirty="0" err="1"/>
              <a:t>SSLEnabled</a:t>
            </a:r>
            <a:r>
              <a:rPr lang="en-IN" dirty="0"/>
              <a:t>="true"&gt;</a:t>
            </a:r>
          </a:p>
          <a:p>
            <a:pPr marL="457200" lvl="1" indent="0">
              <a:buNone/>
            </a:pPr>
            <a:r>
              <a:rPr lang="en-IN" dirty="0"/>
              <a:t>        &lt;</a:t>
            </a:r>
            <a:r>
              <a:rPr lang="en-IN" dirty="0" err="1"/>
              <a:t>SSLHostConfig</a:t>
            </a:r>
            <a:r>
              <a:rPr lang="en-IN" dirty="0"/>
              <a:t>&gt;</a:t>
            </a:r>
          </a:p>
          <a:p>
            <a:pPr marL="457200" lvl="1" indent="0">
              <a:buNone/>
            </a:pPr>
            <a:r>
              <a:rPr lang="en-IN" dirty="0"/>
              <a:t>            &lt;Certificate </a:t>
            </a:r>
            <a:r>
              <a:rPr lang="en-IN" dirty="0" err="1"/>
              <a:t>certificateKeystoreFile</a:t>
            </a:r>
            <a:r>
              <a:rPr lang="en-IN" dirty="0"/>
              <a:t>="</a:t>
            </a:r>
            <a:r>
              <a:rPr lang="en-IN" b="1" dirty="0"/>
              <a:t>/root/.keystore</a:t>
            </a:r>
            <a:r>
              <a:rPr lang="en-IN" dirty="0"/>
              <a:t>"</a:t>
            </a:r>
          </a:p>
          <a:p>
            <a:pPr marL="457200" lvl="1" indent="0">
              <a:buNone/>
            </a:pPr>
            <a:r>
              <a:rPr lang="en-IN" dirty="0"/>
              <a:t>                         type="RSA" /&gt;</a:t>
            </a:r>
          </a:p>
          <a:p>
            <a:pPr marL="457200" lvl="1" indent="0">
              <a:buNone/>
            </a:pPr>
            <a:r>
              <a:rPr lang="en-IN" dirty="0"/>
              <a:t>        &lt;/</a:t>
            </a:r>
            <a:r>
              <a:rPr lang="en-IN" dirty="0" err="1"/>
              <a:t>SSLHostConfig</a:t>
            </a:r>
            <a:r>
              <a:rPr lang="en-IN" dirty="0"/>
              <a:t>&gt;</a:t>
            </a:r>
          </a:p>
          <a:p>
            <a:pPr marL="457200" lvl="1" indent="0">
              <a:buNone/>
            </a:pPr>
            <a:r>
              <a:rPr lang="en-IN" dirty="0"/>
              <a:t>    &lt;/Connector&gt;</a:t>
            </a:r>
          </a:p>
        </p:txBody>
      </p:sp>
    </p:spTree>
    <p:extLst>
      <p:ext uri="{BB962C8B-B14F-4D97-AF65-F5344CB8AC3E}">
        <p14:creationId xmlns:p14="http://schemas.microsoft.com/office/powerpoint/2010/main" val="11106161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19C77A-D223-AA4B-5FE4-EA3292DF93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Edit tomcat/webapps/</a:t>
            </a:r>
            <a:r>
              <a:rPr lang="en-IN" dirty="0" err="1"/>
              <a:t>cdac</a:t>
            </a:r>
            <a:r>
              <a:rPr lang="en-IN" dirty="0"/>
              <a:t>/WEB-INF/web.xml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BA8CE1-D097-C358-CA4D-8ADD210310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25000" lnSpcReduction="20000"/>
          </a:bodyPr>
          <a:lstStyle/>
          <a:p>
            <a:r>
              <a:rPr lang="en-US" dirty="0"/>
              <a:t>&lt;?xml version = "1.0" ?&gt; </a:t>
            </a:r>
          </a:p>
          <a:p>
            <a:r>
              <a:rPr lang="en-US" dirty="0"/>
              <a:t>&lt;web-app&gt;</a:t>
            </a:r>
          </a:p>
          <a:p>
            <a:r>
              <a:rPr lang="en-US" dirty="0"/>
              <a:t>	&lt;security-constraint&gt;</a:t>
            </a:r>
          </a:p>
          <a:p>
            <a:r>
              <a:rPr lang="en-US" dirty="0"/>
              <a:t>		&lt;web-resource-collection&gt;</a:t>
            </a:r>
          </a:p>
          <a:p>
            <a:r>
              <a:rPr lang="en-US" dirty="0"/>
              <a:t>			&lt;web-resource-name&gt;My JSP&lt;/web-resource-name&gt;</a:t>
            </a:r>
          </a:p>
          <a:p>
            <a:r>
              <a:rPr lang="en-US" dirty="0"/>
              <a:t>			&lt;</a:t>
            </a:r>
            <a:r>
              <a:rPr lang="en-US" dirty="0" err="1"/>
              <a:t>url</a:t>
            </a:r>
            <a:r>
              <a:rPr lang="en-US" dirty="0"/>
              <a:t>-pattern&gt;/</a:t>
            </a:r>
            <a:r>
              <a:rPr lang="en-US" dirty="0" err="1"/>
              <a:t>test.jsp</a:t>
            </a:r>
            <a:r>
              <a:rPr lang="en-US" dirty="0"/>
              <a:t>&lt;/</a:t>
            </a:r>
            <a:r>
              <a:rPr lang="en-US" dirty="0" err="1"/>
              <a:t>url</a:t>
            </a:r>
            <a:r>
              <a:rPr lang="en-US" dirty="0"/>
              <a:t>-pattern&gt;</a:t>
            </a:r>
          </a:p>
          <a:p>
            <a:r>
              <a:rPr lang="en-US" dirty="0"/>
              <a:t>			&lt;http-method&gt;GET&lt;/http-method&gt;</a:t>
            </a:r>
          </a:p>
          <a:p>
            <a:r>
              <a:rPr lang="en-US" dirty="0"/>
              <a:t>			&lt;http-method&gt;POST&lt;/http-method&gt;</a:t>
            </a:r>
          </a:p>
          <a:p>
            <a:r>
              <a:rPr lang="en-US" dirty="0"/>
              <a:t>		&lt;/web-resource-collection&gt;</a:t>
            </a:r>
          </a:p>
          <a:p>
            <a:r>
              <a:rPr lang="en-US" dirty="0"/>
              <a:t>		</a:t>
            </a:r>
          </a:p>
          <a:p>
            <a:r>
              <a:rPr lang="en-US" dirty="0"/>
              <a:t>		&lt;auth-constraint&gt;</a:t>
            </a:r>
          </a:p>
          <a:p>
            <a:r>
              <a:rPr lang="en-US" dirty="0"/>
              <a:t>			&lt;role-name&gt;manager&lt;/role-name&gt;</a:t>
            </a:r>
          </a:p>
          <a:p>
            <a:r>
              <a:rPr lang="en-US" dirty="0"/>
              <a:t>		&lt;/auth-constraint&gt;</a:t>
            </a:r>
          </a:p>
          <a:p>
            <a:r>
              <a:rPr lang="en-US" dirty="0"/>
              <a:t>		</a:t>
            </a:r>
          </a:p>
          <a:p>
            <a:r>
              <a:rPr lang="en-US" dirty="0"/>
              <a:t>		&lt;user-data-constraint&gt;</a:t>
            </a:r>
          </a:p>
          <a:p>
            <a:r>
              <a:rPr lang="en-US" dirty="0"/>
              <a:t>			&lt;transport-guarantee&gt;CONFIDENTIAL&lt;/transport-guarantee&gt;</a:t>
            </a:r>
          </a:p>
          <a:p>
            <a:r>
              <a:rPr lang="en-US" dirty="0"/>
              <a:t>		&lt;/user-data-constraint&gt;</a:t>
            </a:r>
          </a:p>
          <a:p>
            <a:r>
              <a:rPr lang="en-US" dirty="0"/>
              <a:t>	&lt;/security-constraint&gt;</a:t>
            </a:r>
          </a:p>
          <a:p>
            <a:r>
              <a:rPr lang="en-US" dirty="0"/>
              <a:t>	</a:t>
            </a:r>
          </a:p>
          <a:p>
            <a:r>
              <a:rPr lang="en-US" dirty="0"/>
              <a:t>	&lt;login-config&gt;</a:t>
            </a:r>
          </a:p>
          <a:p>
            <a:r>
              <a:rPr lang="en-US" dirty="0"/>
              <a:t>		&lt;auth-method&gt;BASIC&lt;/auth-method&gt;</a:t>
            </a:r>
          </a:p>
          <a:p>
            <a:r>
              <a:rPr lang="en-US" dirty="0"/>
              <a:t>	&lt;/login-config&gt;</a:t>
            </a:r>
          </a:p>
          <a:p>
            <a:endParaRPr lang="en-US" dirty="0"/>
          </a:p>
          <a:p>
            <a:r>
              <a:rPr lang="en-US" dirty="0"/>
              <a:t>	&lt;security-role&gt;</a:t>
            </a:r>
          </a:p>
          <a:p>
            <a:r>
              <a:rPr lang="en-US" dirty="0"/>
              <a:t>		&lt;role-name&gt;manager&lt;/role-name&gt;</a:t>
            </a:r>
          </a:p>
          <a:p>
            <a:r>
              <a:rPr lang="en-US" dirty="0"/>
              <a:t>	&lt;/security-role&gt;</a:t>
            </a:r>
          </a:p>
          <a:p>
            <a:r>
              <a:rPr lang="en-US" dirty="0"/>
              <a:t>&lt;/web-app&gt;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2534951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5D7C4D-D996-65AB-03E3-ACA22105DC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Enable Port 443 on the EC2 Instance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1FFF29-A1C1-F3DD-40A9-F1702A0C56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Stop the instance</a:t>
            </a:r>
          </a:p>
          <a:p>
            <a:r>
              <a:rPr lang="en-IN" dirty="0"/>
              <a:t>Select it and click on Security-&gt;&lt;Link below </a:t>
            </a:r>
            <a:r>
              <a:rPr lang="en-IN" i="1" dirty="0"/>
              <a:t>Security groups</a:t>
            </a:r>
            <a:r>
              <a:rPr lang="en-IN" dirty="0"/>
              <a:t>&gt;, e.g.</a:t>
            </a:r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Inbound rules-&gt;Edit inbound rules</a:t>
            </a:r>
          </a:p>
          <a:p>
            <a:pPr lvl="1"/>
            <a:r>
              <a:rPr lang="en-IN" dirty="0"/>
              <a:t>Add rule -&gt; HTTPS -&gt; Port 443 -&gt; Source Custom 0.0.0.0/0 -&gt; Save rules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1C37E9-1294-4C7C-BB1F-47AF3F9F11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2403" y="2910673"/>
            <a:ext cx="3016405" cy="666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92919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86FE99-794D-AD5B-4B00-F3B0DF3939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Try the URL in the browser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B50E59-E637-9C1B-B1F3-D9B00EF82A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http://54.234.48.116:80/cdac/hello.jsp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C799CE-D774-0790-CF6E-DDED154353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5810" y="2705827"/>
            <a:ext cx="8328203" cy="3125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9829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D8B475-1975-3BD5-7D9A-2E9B0B221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After successful signup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71CBD0-383F-C046-EE74-99D7917485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D96AB5-F6B8-36A4-E224-CDDBC1FA80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645" y="1806036"/>
            <a:ext cx="11119155" cy="4203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40049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E1F71F6-6860-2953-8904-C830D8390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ELB and ASG – Elastic Load Balancing and Auto Scaling Groups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02D7135-F6C9-38F3-216A-90AAA87B20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18290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A24BD5E-C3AB-0F6D-744D-855005E76D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Scalability and High Availability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5150B71-09B3-D54E-1152-FFEEDEEF96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/>
              <a:t>Scalability</a:t>
            </a:r>
            <a:r>
              <a:rPr lang="en-IN" dirty="0"/>
              <a:t>: An application/system can handle greater loads by adapting</a:t>
            </a:r>
          </a:p>
          <a:p>
            <a:r>
              <a:rPr lang="en-IN" dirty="0"/>
              <a:t>Scalability types</a:t>
            </a:r>
          </a:p>
          <a:p>
            <a:pPr lvl="1"/>
            <a:r>
              <a:rPr lang="en-IN" b="1" dirty="0"/>
              <a:t>Vertical</a:t>
            </a:r>
          </a:p>
          <a:p>
            <a:pPr lvl="1"/>
            <a:r>
              <a:rPr lang="en-IN" b="1" dirty="0"/>
              <a:t>Horizontal</a:t>
            </a:r>
            <a:r>
              <a:rPr lang="en-IN" dirty="0"/>
              <a:t> (= </a:t>
            </a:r>
            <a:r>
              <a:rPr lang="en-IN" b="1" dirty="0"/>
              <a:t>Elasticity</a:t>
            </a:r>
            <a:r>
              <a:rPr lang="en-IN" dirty="0"/>
              <a:t>)</a:t>
            </a:r>
          </a:p>
          <a:p>
            <a:r>
              <a:rPr lang="en-IN" b="1" dirty="0"/>
              <a:t>Scalability </a:t>
            </a:r>
            <a:r>
              <a:rPr lang="en-IN" dirty="0"/>
              <a:t>and </a:t>
            </a:r>
            <a:r>
              <a:rPr lang="en-IN" b="1" dirty="0"/>
              <a:t>Availability</a:t>
            </a:r>
            <a:r>
              <a:rPr lang="en-IN" dirty="0"/>
              <a:t> are related, but they are not the same things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7780962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5DFC6-683E-B536-BBFD-AF2EBB4BC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Vertical Scalability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BBFD51-E29A-610E-0BA2-146065EB46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Increasing the size of the instance</a:t>
            </a:r>
          </a:p>
          <a:p>
            <a:r>
              <a:rPr lang="en-IN" dirty="0"/>
              <a:t>Example: Currently, our application runs on a t2.micro</a:t>
            </a:r>
          </a:p>
          <a:p>
            <a:r>
              <a:rPr lang="en-IN" dirty="0"/>
              <a:t>Scaling it will mean running it on a t2.large</a:t>
            </a:r>
          </a:p>
          <a:p>
            <a:r>
              <a:rPr lang="en-IN" dirty="0"/>
              <a:t>Very common for </a:t>
            </a:r>
            <a:r>
              <a:rPr lang="en-IN" b="1" dirty="0"/>
              <a:t>non-distributed systems</a:t>
            </a:r>
            <a:r>
              <a:rPr lang="en-IN" dirty="0"/>
              <a:t>, such as a database</a:t>
            </a:r>
          </a:p>
          <a:p>
            <a:r>
              <a:rPr lang="en-IN" dirty="0"/>
              <a:t>Upper limit is decided by the capacity of the hardware</a:t>
            </a:r>
          </a:p>
        </p:txBody>
      </p:sp>
    </p:spTree>
    <p:extLst>
      <p:ext uri="{BB962C8B-B14F-4D97-AF65-F5344CB8AC3E}">
        <p14:creationId xmlns:p14="http://schemas.microsoft.com/office/powerpoint/2010/main" val="307200485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5DFC6-683E-B536-BBFD-AF2EBB4BC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Horizontal Scalability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BBFD51-E29A-610E-0BA2-146065EB46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Distributed system</a:t>
            </a:r>
          </a:p>
          <a:p>
            <a:r>
              <a:rPr lang="en-IN" dirty="0"/>
              <a:t>Very common for web/modern applications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5326635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5DFC6-683E-B536-BBFD-AF2EBB4BC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High Availability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BBFD51-E29A-610E-0BA2-146065EB46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Generally linked to horizontal scaling</a:t>
            </a:r>
          </a:p>
          <a:p>
            <a:r>
              <a:rPr lang="en-IN" dirty="0"/>
              <a:t>High availability means running an application in at least two Availability Zones</a:t>
            </a:r>
          </a:p>
          <a:p>
            <a:r>
              <a:rPr lang="en-IN" dirty="0"/>
              <a:t>Goal: Survive a data </a:t>
            </a:r>
            <a:r>
              <a:rPr lang="en-IN" dirty="0" err="1"/>
              <a:t>center</a:t>
            </a:r>
            <a:r>
              <a:rPr lang="en-IN" dirty="0"/>
              <a:t> loss</a:t>
            </a:r>
          </a:p>
          <a:p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7458507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0FB0EA-8620-1D73-5A2C-800ACB27DB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Summary: High Availability and Scalability for EC2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D1E137-B1E4-0457-D8B7-2E0AFAB60A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Vertical scaling: Increase instance size (= scale up/down)</a:t>
            </a:r>
          </a:p>
          <a:p>
            <a:pPr lvl="1"/>
            <a:r>
              <a:rPr lang="en-IN" dirty="0"/>
              <a:t>From t2.nano – 0.5 GB RAM, 1 vCPU</a:t>
            </a:r>
          </a:p>
          <a:p>
            <a:pPr lvl="1"/>
            <a:r>
              <a:rPr lang="en-IN" dirty="0"/>
              <a:t>To u12tbl.metal – 12.3 GB RAM,448 vCPUs</a:t>
            </a:r>
          </a:p>
          <a:p>
            <a:r>
              <a:rPr lang="en-IN" dirty="0"/>
              <a:t>Horizontal scaling: Increase number of instances (= scale out/in)</a:t>
            </a:r>
          </a:p>
          <a:p>
            <a:pPr lvl="1"/>
            <a:r>
              <a:rPr lang="en-IN" dirty="0"/>
              <a:t>Auto Scaling Group (ASG)</a:t>
            </a:r>
          </a:p>
          <a:p>
            <a:pPr lvl="1"/>
            <a:r>
              <a:rPr lang="en-IN" dirty="0"/>
              <a:t>Load balancer</a:t>
            </a:r>
          </a:p>
          <a:p>
            <a:r>
              <a:rPr lang="en-IN" dirty="0"/>
              <a:t>High Availability: Run instances for the same application across multi Availability Zones (AZ)</a:t>
            </a:r>
          </a:p>
          <a:p>
            <a:pPr lvl="1"/>
            <a:r>
              <a:rPr lang="en-IN" dirty="0"/>
              <a:t>Auto Scaling Group multi AZ</a:t>
            </a:r>
          </a:p>
          <a:p>
            <a:pPr lvl="1"/>
            <a:r>
              <a:rPr lang="en-IN" dirty="0"/>
              <a:t>Load balancer multi AZ</a:t>
            </a:r>
          </a:p>
        </p:txBody>
      </p:sp>
    </p:spTree>
    <p:extLst>
      <p:ext uri="{BB962C8B-B14F-4D97-AF65-F5344CB8AC3E}">
        <p14:creationId xmlns:p14="http://schemas.microsoft.com/office/powerpoint/2010/main" val="22848680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59FCE3-35F5-4CCD-41EC-CFCAFC0A0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Key Terminology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52EE8D-976F-E723-5121-E5D315831F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/>
              <a:t>Scalability</a:t>
            </a:r>
            <a:r>
              <a:rPr lang="en-IN" dirty="0"/>
              <a:t>: Ability to accommodate a larger load by making the hardware stronger (scale up) or by adding nodes (scale out)</a:t>
            </a:r>
          </a:p>
          <a:p>
            <a:r>
              <a:rPr lang="en-IN" b="1" dirty="0"/>
              <a:t>Elasticity</a:t>
            </a:r>
            <a:r>
              <a:rPr lang="en-IN" dirty="0"/>
              <a:t>: A scalable system can be </a:t>
            </a:r>
            <a:r>
              <a:rPr lang="en-IN" b="1" dirty="0"/>
              <a:t>elastic</a:t>
            </a:r>
            <a:r>
              <a:rPr lang="en-IN" dirty="0"/>
              <a:t> – this means that based on the load, the system can auto-scale. </a:t>
            </a:r>
            <a:r>
              <a:rPr lang="en-IN" i="1" dirty="0"/>
              <a:t>Pay-per-use</a:t>
            </a:r>
            <a:r>
              <a:rPr lang="en-IN" dirty="0"/>
              <a:t> model</a:t>
            </a:r>
          </a:p>
          <a:p>
            <a:r>
              <a:rPr lang="en-IN" b="1" dirty="0"/>
              <a:t>Agility</a:t>
            </a:r>
            <a:r>
              <a:rPr lang="en-IN" dirty="0"/>
              <a:t>: Nothing to do with scalability – it simply means that </a:t>
            </a:r>
            <a:r>
              <a:rPr lang="en-IN"/>
              <a:t>an organization is ready to work fast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2013245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70B25E-E18F-EF50-6671-03910D7569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What is Load Balancing?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1645DE-2D43-1ADF-08B2-FECC0954D6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76D12E-3B57-43E1-10A8-E50354967C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7640" y="1350918"/>
            <a:ext cx="9266363" cy="4700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57035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6DAE86-4FEB-70A0-F2FA-C9EBEA318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Why use a Load Balancer?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A72115-4EF8-279B-BEB2-84BC433D76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83A2E4-66EA-28EF-D14C-F2F6887E0E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885" y="1690688"/>
            <a:ext cx="10611021" cy="4206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96257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6DAE86-4FEB-70A0-F2FA-C9EBEA318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Why use an Elastic Load Balancer (ELB)?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A72115-4EF8-279B-BEB2-84BC433D76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C49EA2-B1AC-AAC0-F2FA-DD7D14AECC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9850" y="1392376"/>
            <a:ext cx="9967626" cy="4453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839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5792</TotalTime>
  <Words>3508</Words>
  <Application>Microsoft Office PowerPoint</Application>
  <PresentationFormat>Widescreen</PresentationFormat>
  <Paragraphs>656</Paragraphs>
  <Slides>135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135</vt:i4>
      </vt:variant>
    </vt:vector>
  </HeadingPairs>
  <TitlesOfParts>
    <vt:vector size="140" baseType="lpstr">
      <vt:lpstr>Arial</vt:lpstr>
      <vt:lpstr>Calibri</vt:lpstr>
      <vt:lpstr>Calibri Light</vt:lpstr>
      <vt:lpstr>Times New Roman</vt:lpstr>
      <vt:lpstr>Office Theme</vt:lpstr>
      <vt:lpstr>Amazon Web Services (AWS)</vt:lpstr>
      <vt:lpstr>AWS Introduction</vt:lpstr>
      <vt:lpstr>AWS Global Infrastructure</vt:lpstr>
      <vt:lpstr>AWS Regions</vt:lpstr>
      <vt:lpstr>How to choose an AWS Region?</vt:lpstr>
      <vt:lpstr>AWS Availability Zones</vt:lpstr>
      <vt:lpstr>AWS Points of Presence (Edge Locations)</vt:lpstr>
      <vt:lpstr>Signup</vt:lpstr>
      <vt:lpstr>After successful signup</vt:lpstr>
      <vt:lpstr>Identity and Access Management (IAM)</vt:lpstr>
      <vt:lpstr>Users and Groups</vt:lpstr>
      <vt:lpstr>Users and Groups – 1</vt:lpstr>
      <vt:lpstr>Users and Groups – 2</vt:lpstr>
      <vt:lpstr>IAM Permissions</vt:lpstr>
      <vt:lpstr>IAM Hands-on</vt:lpstr>
      <vt:lpstr>Create a User</vt:lpstr>
      <vt:lpstr>Create a Group</vt:lpstr>
      <vt:lpstr>Create a Group</vt:lpstr>
      <vt:lpstr>Download CSV</vt:lpstr>
      <vt:lpstr>User Permissions</vt:lpstr>
      <vt:lpstr>Admin Group</vt:lpstr>
      <vt:lpstr>Try the URL</vt:lpstr>
      <vt:lpstr>IAM Policy Structure</vt:lpstr>
      <vt:lpstr>IAM Policies – Hands on </vt:lpstr>
      <vt:lpstr>IAM Policies – Hands on </vt:lpstr>
      <vt:lpstr>Try accessing the user list again</vt:lpstr>
      <vt:lpstr>Login with root id now</vt:lpstr>
      <vt:lpstr>Recreating the Admin permission</vt:lpstr>
      <vt:lpstr>Sample json policy document</vt:lpstr>
      <vt:lpstr>Creating our own policy</vt:lpstr>
      <vt:lpstr>IAM MFA Overview – Passwords</vt:lpstr>
      <vt:lpstr>IAM MFA Overview – MFA</vt:lpstr>
      <vt:lpstr>MFA Device Options in AWS – 1</vt:lpstr>
      <vt:lpstr>MFA Device Options in AWS – 2</vt:lpstr>
      <vt:lpstr>IAM MFA – Hands on</vt:lpstr>
      <vt:lpstr>Password Policy</vt:lpstr>
      <vt:lpstr>Testing MFA</vt:lpstr>
      <vt:lpstr>Testing MFA</vt:lpstr>
      <vt:lpstr>Testing MFA</vt:lpstr>
      <vt:lpstr>How can users access AWS?</vt:lpstr>
      <vt:lpstr>Using AWS CLI</vt:lpstr>
      <vt:lpstr>Note the Access Key Id and Secret Access Key</vt:lpstr>
      <vt:lpstr>Testing CLI</vt:lpstr>
      <vt:lpstr>Testing CLI</vt:lpstr>
      <vt:lpstr>AWS CloudShell</vt:lpstr>
      <vt:lpstr>AWS CloudShell</vt:lpstr>
      <vt:lpstr>EC2</vt:lpstr>
      <vt:lpstr>EC2 Basics</vt:lpstr>
      <vt:lpstr>EC2 User Data</vt:lpstr>
      <vt:lpstr>Create an EC2 Instance using EC2 User Data</vt:lpstr>
      <vt:lpstr>Test the EC2 Instance </vt:lpstr>
      <vt:lpstr>EC2 Instance Types – Overview</vt:lpstr>
      <vt:lpstr>EC2 Instance Types – Example</vt:lpstr>
      <vt:lpstr>Security Groups and Classic Ports</vt:lpstr>
      <vt:lpstr>Security Groups</vt:lpstr>
      <vt:lpstr>Security Groups - Example</vt:lpstr>
      <vt:lpstr>Ports to Remember</vt:lpstr>
      <vt:lpstr>Security Groups – Hands on</vt:lpstr>
      <vt:lpstr>Security Groups – Hands on</vt:lpstr>
      <vt:lpstr>Security Groups – Hands on</vt:lpstr>
      <vt:lpstr>Security Groups – Hands on</vt:lpstr>
      <vt:lpstr>Security Groups – Hands on</vt:lpstr>
      <vt:lpstr>Using SSH – Putty</vt:lpstr>
      <vt:lpstr>Puttygen</vt:lpstr>
      <vt:lpstr>Now try Putty</vt:lpstr>
      <vt:lpstr>Alternative to SSH - EC2 Instance Connect</vt:lpstr>
      <vt:lpstr>EC2 Instance Connect</vt:lpstr>
      <vt:lpstr>Result</vt:lpstr>
      <vt:lpstr>Installing Tomcat Web Server on EC2</vt:lpstr>
      <vt:lpstr>Pre-requisites</vt:lpstr>
      <vt:lpstr>Downloading and Installing Tomcat</vt:lpstr>
      <vt:lpstr>Downloading and Installing Tomcat</vt:lpstr>
      <vt:lpstr>Test: Open Browser and Specify the URL</vt:lpstr>
      <vt:lpstr>Creating ‘Hello World’</vt:lpstr>
      <vt:lpstr>Start Tomcat Server</vt:lpstr>
      <vt:lpstr>Testing</vt:lpstr>
      <vt:lpstr>User Authentication, Authorization, and Confidentiality on the Tomcat Server</vt:lpstr>
      <vt:lpstr>Adding User Authentication</vt:lpstr>
      <vt:lpstr>Adding User Authentication</vt:lpstr>
      <vt:lpstr>Test</vt:lpstr>
      <vt:lpstr>Adding Confidentiality/SSL/TLS</vt:lpstr>
      <vt:lpstr>Downloading the .p12 File From EC2 Instance</vt:lpstr>
      <vt:lpstr>WinSCP Screen</vt:lpstr>
      <vt:lpstr>Go to opt directory </vt:lpstr>
      <vt:lpstr>Add the File to Browser Certificate Store</vt:lpstr>
      <vt:lpstr>Edit the server.xml file on EC2 tomcat/conf Directory</vt:lpstr>
      <vt:lpstr>Edit tomcat/webapps/cdac/WEB-INF/web.xml</vt:lpstr>
      <vt:lpstr>Enable Port 443 on the EC2 Instance</vt:lpstr>
      <vt:lpstr>Try the URL in the browser</vt:lpstr>
      <vt:lpstr>ELB and ASG – Elastic Load Balancing and Auto Scaling Groups</vt:lpstr>
      <vt:lpstr>Scalability and High Availability</vt:lpstr>
      <vt:lpstr>Vertical Scalability </vt:lpstr>
      <vt:lpstr>Horizontal Scalability </vt:lpstr>
      <vt:lpstr>High Availability</vt:lpstr>
      <vt:lpstr>Summary: High Availability and Scalability for EC2</vt:lpstr>
      <vt:lpstr>Key Terminology</vt:lpstr>
      <vt:lpstr>What is Load Balancing? </vt:lpstr>
      <vt:lpstr>Why use a Load Balancer?</vt:lpstr>
      <vt:lpstr>Why use an Elastic Load Balancer (ELB)?</vt:lpstr>
      <vt:lpstr>Load Balancing Hands-on</vt:lpstr>
      <vt:lpstr>Launch another Instance and test</vt:lpstr>
      <vt:lpstr>ALB Creation</vt:lpstr>
      <vt:lpstr>Security Groups</vt:lpstr>
      <vt:lpstr>Listeners and Routing</vt:lpstr>
      <vt:lpstr>Listeners and Routing</vt:lpstr>
      <vt:lpstr>Listeners and Routing</vt:lpstr>
      <vt:lpstr>Result</vt:lpstr>
      <vt:lpstr>Go back to ALB screen</vt:lpstr>
      <vt:lpstr>Create load balancer and come back</vt:lpstr>
      <vt:lpstr>View Target Groups – Explains how Load Balancing is happening</vt:lpstr>
      <vt:lpstr>Stop one of the Instances</vt:lpstr>
      <vt:lpstr>Stop one of the Instances</vt:lpstr>
      <vt:lpstr>What is an Auto Scaling Group (ASG)?</vt:lpstr>
      <vt:lpstr>What is an Auto Scaling Group (ASG)?</vt:lpstr>
      <vt:lpstr>Auto Scaling Group (ASG)</vt:lpstr>
      <vt:lpstr>Auto Scaling Group (ASG) – Hands on</vt:lpstr>
      <vt:lpstr>Defining the Template – 1</vt:lpstr>
      <vt:lpstr>Defining the Template – 2</vt:lpstr>
      <vt:lpstr>Defining the Template – 3</vt:lpstr>
      <vt:lpstr>Defining the Template – 4</vt:lpstr>
      <vt:lpstr>Back to Auto Scaling Groups screen</vt:lpstr>
      <vt:lpstr>Availability Zones and subnets – Click one by one on the first three in the dropdown</vt:lpstr>
      <vt:lpstr>Load balancing</vt:lpstr>
      <vt:lpstr>Group size </vt:lpstr>
      <vt:lpstr>ASG created – 1</vt:lpstr>
      <vt:lpstr>ASG created – 2</vt:lpstr>
      <vt:lpstr>ASG created – 3</vt:lpstr>
      <vt:lpstr>Test: Go to Load Balancer and get the URL</vt:lpstr>
      <vt:lpstr>Test: Try the URL and refresh</vt:lpstr>
      <vt:lpstr>Verify</vt:lpstr>
      <vt:lpstr>Serverless and Lambda</vt:lpstr>
      <vt:lpstr>What is Serverless?</vt:lpstr>
      <vt:lpstr>Lambda Overview</vt:lpstr>
      <vt:lpstr>Lambda Advantages</vt:lpstr>
      <vt:lpstr>Lambda Example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Amazon Web Services (AWS)</dc:title>
  <dc:creator>Atul Kahate</dc:creator>
  <cp:lastModifiedBy>Atul Kahate</cp:lastModifiedBy>
  <cp:revision>27</cp:revision>
  <dcterms:created xsi:type="dcterms:W3CDTF">2022-05-27T02:37:57Z</dcterms:created>
  <dcterms:modified xsi:type="dcterms:W3CDTF">2022-11-24T11:23:38Z</dcterms:modified>
</cp:coreProperties>
</file>